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6858000" cy="9906000" type="A4"/>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E8ABDB-5432-4116-9AFB-B3B8597B4D79}" v="43" dt="2023-06-02T05:25:52.9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2094" y="-30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istier 山口貴範" userId="6ae9eed5-5e6f-4f54-93f1-f0e01e02c716" providerId="ADAL" clId="{21E8ABDB-5432-4116-9AFB-B3B8597B4D79}"/>
    <pc:docChg chg="custSel modSld">
      <pc:chgData name="meistier 山口貴範" userId="6ae9eed5-5e6f-4f54-93f1-f0e01e02c716" providerId="ADAL" clId="{21E8ABDB-5432-4116-9AFB-B3B8597B4D79}" dt="2023-06-02T05:26:05.877" v="220" actId="20577"/>
      <pc:docMkLst>
        <pc:docMk/>
      </pc:docMkLst>
      <pc:sldChg chg="addSp delSp modSp mod">
        <pc:chgData name="meistier 山口貴範" userId="6ae9eed5-5e6f-4f54-93f1-f0e01e02c716" providerId="ADAL" clId="{21E8ABDB-5432-4116-9AFB-B3B8597B4D79}" dt="2023-06-02T05:26:05.877" v="220" actId="20577"/>
        <pc:sldMkLst>
          <pc:docMk/>
          <pc:sldMk cId="309105517" sldId="256"/>
        </pc:sldMkLst>
        <pc:spChg chg="add del mod">
          <ac:chgData name="meistier 山口貴範" userId="6ae9eed5-5e6f-4f54-93f1-f0e01e02c716" providerId="ADAL" clId="{21E8ABDB-5432-4116-9AFB-B3B8597B4D79}" dt="2023-06-02T05:06:09.423" v="21" actId="478"/>
          <ac:spMkLst>
            <pc:docMk/>
            <pc:sldMk cId="309105517" sldId="256"/>
            <ac:spMk id="11" creationId="{97F48539-8EE2-9129-5BA2-067B3586BA84}"/>
          </ac:spMkLst>
        </pc:spChg>
        <pc:spChg chg="mod">
          <ac:chgData name="meistier 山口貴範" userId="6ae9eed5-5e6f-4f54-93f1-f0e01e02c716" providerId="ADAL" clId="{21E8ABDB-5432-4116-9AFB-B3B8597B4D79}" dt="2023-06-02T05:01:46.768" v="3"/>
          <ac:spMkLst>
            <pc:docMk/>
            <pc:sldMk cId="309105517" sldId="256"/>
            <ac:spMk id="12" creationId="{00000000-0000-0000-0000-000000000000}"/>
          </ac:spMkLst>
        </pc:spChg>
        <pc:spChg chg="mod">
          <ac:chgData name="meistier 山口貴範" userId="6ae9eed5-5e6f-4f54-93f1-f0e01e02c716" providerId="ADAL" clId="{21E8ABDB-5432-4116-9AFB-B3B8597B4D79}" dt="2023-06-02T05:26:05.877" v="220" actId="20577"/>
          <ac:spMkLst>
            <pc:docMk/>
            <pc:sldMk cId="309105517" sldId="256"/>
            <ac:spMk id="14" creationId="{00000000-0000-0000-0000-000000000000}"/>
          </ac:spMkLst>
        </pc:spChg>
        <pc:spChg chg="mod">
          <ac:chgData name="meistier 山口貴範" userId="6ae9eed5-5e6f-4f54-93f1-f0e01e02c716" providerId="ADAL" clId="{21E8ABDB-5432-4116-9AFB-B3B8597B4D79}" dt="2023-06-02T05:03:38.639" v="10" actId="1036"/>
          <ac:spMkLst>
            <pc:docMk/>
            <pc:sldMk cId="309105517" sldId="256"/>
            <ac:spMk id="18" creationId="{00000000-0000-0000-0000-000000000000}"/>
          </ac:spMkLst>
        </pc:spChg>
        <pc:spChg chg="mod">
          <ac:chgData name="meistier 山口貴範" userId="6ae9eed5-5e6f-4f54-93f1-f0e01e02c716" providerId="ADAL" clId="{21E8ABDB-5432-4116-9AFB-B3B8597B4D79}" dt="2023-06-02T05:22:26.081" v="156"/>
          <ac:spMkLst>
            <pc:docMk/>
            <pc:sldMk cId="309105517" sldId="256"/>
            <ac:spMk id="19" creationId="{00000000-0000-0000-0000-000000000000}"/>
          </ac:spMkLst>
        </pc:spChg>
        <pc:spChg chg="mod">
          <ac:chgData name="meistier 山口貴範" userId="6ae9eed5-5e6f-4f54-93f1-f0e01e02c716" providerId="ADAL" clId="{21E8ABDB-5432-4116-9AFB-B3B8597B4D79}" dt="2023-06-02T05:03:38.639" v="10" actId="1036"/>
          <ac:spMkLst>
            <pc:docMk/>
            <pc:sldMk cId="309105517" sldId="256"/>
            <ac:spMk id="20" creationId="{00000000-0000-0000-0000-000000000000}"/>
          </ac:spMkLst>
        </pc:spChg>
        <pc:spChg chg="mod">
          <ac:chgData name="meistier 山口貴範" userId="6ae9eed5-5e6f-4f54-93f1-f0e01e02c716" providerId="ADAL" clId="{21E8ABDB-5432-4116-9AFB-B3B8597B4D79}" dt="2023-06-02T05:03:38.639" v="10" actId="1036"/>
          <ac:spMkLst>
            <pc:docMk/>
            <pc:sldMk cId="309105517" sldId="256"/>
            <ac:spMk id="24" creationId="{00000000-0000-0000-0000-000000000000}"/>
          </ac:spMkLst>
        </pc:spChg>
        <pc:spChg chg="add mod">
          <ac:chgData name="meistier 山口貴範" userId="6ae9eed5-5e6f-4f54-93f1-f0e01e02c716" providerId="ADAL" clId="{21E8ABDB-5432-4116-9AFB-B3B8597B4D79}" dt="2023-06-02T05:10:43.474" v="73" actId="1076"/>
          <ac:spMkLst>
            <pc:docMk/>
            <pc:sldMk cId="309105517" sldId="256"/>
            <ac:spMk id="28" creationId="{C4FB55CD-F1C7-DFDB-A9A1-775F7FB1FE61}"/>
          </ac:spMkLst>
        </pc:spChg>
        <pc:spChg chg="mod">
          <ac:chgData name="meistier 山口貴範" userId="6ae9eed5-5e6f-4f54-93f1-f0e01e02c716" providerId="ADAL" clId="{21E8ABDB-5432-4116-9AFB-B3B8597B4D79}" dt="2023-06-02T05:17:10.972" v="126"/>
          <ac:spMkLst>
            <pc:docMk/>
            <pc:sldMk cId="309105517" sldId="256"/>
            <ac:spMk id="34" creationId="{00000000-0000-0000-0000-000000000000}"/>
          </ac:spMkLst>
        </pc:spChg>
        <pc:spChg chg="mod">
          <ac:chgData name="meistier 山口貴範" userId="6ae9eed5-5e6f-4f54-93f1-f0e01e02c716" providerId="ADAL" clId="{21E8ABDB-5432-4116-9AFB-B3B8597B4D79}" dt="2023-06-02T05:03:38.639" v="10" actId="1036"/>
          <ac:spMkLst>
            <pc:docMk/>
            <pc:sldMk cId="309105517" sldId="256"/>
            <ac:spMk id="45" creationId="{00000000-0000-0000-0000-000000000000}"/>
          </ac:spMkLst>
        </pc:spChg>
        <pc:spChg chg="mod">
          <ac:chgData name="meistier 山口貴範" userId="6ae9eed5-5e6f-4f54-93f1-f0e01e02c716" providerId="ADAL" clId="{21E8ABDB-5432-4116-9AFB-B3B8597B4D79}" dt="2023-06-02T05:03:38.639" v="10" actId="1036"/>
          <ac:spMkLst>
            <pc:docMk/>
            <pc:sldMk cId="309105517" sldId="256"/>
            <ac:spMk id="46" creationId="{00000000-0000-0000-0000-000000000000}"/>
          </ac:spMkLst>
        </pc:spChg>
        <pc:spChg chg="mod">
          <ac:chgData name="meistier 山口貴範" userId="6ae9eed5-5e6f-4f54-93f1-f0e01e02c716" providerId="ADAL" clId="{21E8ABDB-5432-4116-9AFB-B3B8597B4D79}" dt="2023-06-02T05:05:13.462" v="11" actId="207"/>
          <ac:spMkLst>
            <pc:docMk/>
            <pc:sldMk cId="309105517" sldId="256"/>
            <ac:spMk id="50" creationId="{00000000-0000-0000-0000-000000000000}"/>
          </ac:spMkLst>
        </pc:spChg>
        <pc:picChg chg="mod">
          <ac:chgData name="meistier 山口貴範" userId="6ae9eed5-5e6f-4f54-93f1-f0e01e02c716" providerId="ADAL" clId="{21E8ABDB-5432-4116-9AFB-B3B8597B4D79}" dt="2023-06-02T05:17:17.806" v="128" actId="1076"/>
          <ac:picMkLst>
            <pc:docMk/>
            <pc:sldMk cId="309105517" sldId="256"/>
            <ac:picMk id="7" creationId="{CBD2A651-1177-38B4-F6CB-F9DF9999F1CC}"/>
          </ac:picMkLst>
        </pc:picChg>
        <pc:picChg chg="mod">
          <ac:chgData name="meistier 山口貴範" userId="6ae9eed5-5e6f-4f54-93f1-f0e01e02c716" providerId="ADAL" clId="{21E8ABDB-5432-4116-9AFB-B3B8597B4D79}" dt="2023-06-02T05:09:59.816" v="66" actId="1076"/>
          <ac:picMkLst>
            <pc:docMk/>
            <pc:sldMk cId="309105517" sldId="256"/>
            <ac:picMk id="9" creationId="{28646A1A-9E75-D735-81D6-47DDB2856E3E}"/>
          </ac:picMkLst>
        </pc:picChg>
        <pc:picChg chg="add mod">
          <ac:chgData name="meistier 山口貴範" userId="6ae9eed5-5e6f-4f54-93f1-f0e01e02c716" providerId="ADAL" clId="{21E8ABDB-5432-4116-9AFB-B3B8597B4D79}" dt="2023-06-02T05:09:56.001" v="64" actId="1076"/>
          <ac:picMkLst>
            <pc:docMk/>
            <pc:sldMk cId="309105517" sldId="256"/>
            <ac:picMk id="22" creationId="{E0ADD98E-6EC6-8B00-DE3E-60E0DACB8BBD}"/>
          </ac:picMkLst>
        </pc:picChg>
        <pc:picChg chg="mod">
          <ac:chgData name="meistier 山口貴範" userId="6ae9eed5-5e6f-4f54-93f1-f0e01e02c716" providerId="ADAL" clId="{21E8ABDB-5432-4116-9AFB-B3B8597B4D79}" dt="2023-06-02T05:03:38.639" v="10" actId="1036"/>
          <ac:picMkLst>
            <pc:docMk/>
            <pc:sldMk cId="309105517" sldId="256"/>
            <ac:picMk id="23" creationId="{C01A8E7D-5F47-A074-CE8B-1D336A8D3A1B}"/>
          </ac:picMkLst>
        </pc:picChg>
        <pc:picChg chg="mod">
          <ac:chgData name="meistier 山口貴範" userId="6ae9eed5-5e6f-4f54-93f1-f0e01e02c716" providerId="ADAL" clId="{21E8ABDB-5432-4116-9AFB-B3B8597B4D79}" dt="2023-06-02T05:03:38.639" v="10" actId="1036"/>
          <ac:picMkLst>
            <pc:docMk/>
            <pc:sldMk cId="309105517" sldId="256"/>
            <ac:picMk id="26" creationId="{E7F25725-D6D7-2B37-981A-6FDB48987B0B}"/>
          </ac:picMkLst>
        </pc:picChg>
        <pc:picChg chg="add mod">
          <ac:chgData name="meistier 山口貴範" userId="6ae9eed5-5e6f-4f54-93f1-f0e01e02c716" providerId="ADAL" clId="{21E8ABDB-5432-4116-9AFB-B3B8597B4D79}" dt="2023-06-02T05:09:57.828" v="65" actId="1076"/>
          <ac:picMkLst>
            <pc:docMk/>
            <pc:sldMk cId="309105517" sldId="256"/>
            <ac:picMk id="27" creationId="{10EA6900-0AA3-2559-E063-F55D925E7DAC}"/>
          </ac:picMkLst>
        </pc:picChg>
        <pc:picChg chg="mod">
          <ac:chgData name="meistier 山口貴範" userId="6ae9eed5-5e6f-4f54-93f1-f0e01e02c716" providerId="ADAL" clId="{21E8ABDB-5432-4116-9AFB-B3B8597B4D79}" dt="2023-06-02T05:03:38.639" v="10" actId="1036"/>
          <ac:picMkLst>
            <pc:docMk/>
            <pc:sldMk cId="309105517" sldId="256"/>
            <ac:picMk id="51" creationId="{00000000-0000-0000-0000-000000000000}"/>
          </ac:picMkLst>
        </pc:picChg>
        <pc:picChg chg="add mod">
          <ac:chgData name="meistier 山口貴範" userId="6ae9eed5-5e6f-4f54-93f1-f0e01e02c716" providerId="ADAL" clId="{21E8ABDB-5432-4116-9AFB-B3B8597B4D79}" dt="2023-06-02T05:09:54.890" v="63" actId="1076"/>
          <ac:picMkLst>
            <pc:docMk/>
            <pc:sldMk cId="309105517" sldId="256"/>
            <ac:picMk id="1026" creationId="{44D87BED-F303-184C-D5A3-CD63BEFE846C}"/>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277332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251440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2259879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323586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2006223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2722801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45324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2827155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2141506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2013334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26DAB3F-9BF5-4334-8043-F6ABFF6EFD63}" type="datetimeFigureOut">
              <a:rPr kumimoji="1" lang="ja-JP" altLang="en-US" smtClean="0"/>
              <a:t>2024/3/29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214959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26DAB3F-9BF5-4334-8043-F6ABFF6EFD63}" type="datetimeFigureOut">
              <a:rPr kumimoji="1" lang="ja-JP" altLang="en-US" smtClean="0"/>
              <a:t>2024/3/29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FA0C484-FB2D-47AB-855E-7BBC5608ACAF}" type="slidenum">
              <a:rPr kumimoji="1" lang="ja-JP" altLang="en-US" smtClean="0"/>
              <a:t>‹#›</a:t>
            </a:fld>
            <a:endParaRPr kumimoji="1" lang="ja-JP" altLang="en-US"/>
          </a:p>
        </p:txBody>
      </p:sp>
    </p:spTree>
    <p:extLst>
      <p:ext uri="{BB962C8B-B14F-4D97-AF65-F5344CB8AC3E}">
        <p14:creationId xmlns:p14="http://schemas.microsoft.com/office/powerpoint/2010/main" val="30357550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https://kumamoto.onestop-job.jp/iinets/job-information01.html" TargetMode="Externa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 y="0"/>
            <a:ext cx="6858001" cy="66390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a:t>―</a:t>
            </a:r>
            <a:r>
              <a:rPr kumimoji="1" lang="ja-JP" altLang="en-US" dirty="0"/>
              <a:t>人材を探している事業所の皆様</a:t>
            </a:r>
            <a:r>
              <a:rPr kumimoji="1" lang="en-US" altLang="ja-JP" dirty="0"/>
              <a:t>―</a:t>
            </a:r>
          </a:p>
          <a:p>
            <a:pPr algn="ctr"/>
            <a:r>
              <a:rPr kumimoji="1" lang="ja-JP" altLang="en-US" b="1" dirty="0"/>
              <a:t>熊本県のウェブサイトに掲載する移住支援金対象求人募集中！</a:t>
            </a:r>
          </a:p>
        </p:txBody>
      </p:sp>
      <p:sp>
        <p:nvSpPr>
          <p:cNvPr id="10" name="正方形/長方形 9"/>
          <p:cNvSpPr/>
          <p:nvPr/>
        </p:nvSpPr>
        <p:spPr>
          <a:xfrm>
            <a:off x="68001" y="6909220"/>
            <a:ext cx="6708915" cy="2245896"/>
          </a:xfrm>
          <a:prstGeom prst="rect">
            <a:avLst/>
          </a:prstGeom>
          <a:solidFill>
            <a:schemeClr val="bg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00"/>
          </a:p>
        </p:txBody>
      </p:sp>
      <p:sp>
        <p:nvSpPr>
          <p:cNvPr id="12" name="正方形/長方形 11"/>
          <p:cNvSpPr/>
          <p:nvPr/>
        </p:nvSpPr>
        <p:spPr>
          <a:xfrm>
            <a:off x="162419" y="6959986"/>
            <a:ext cx="6500192" cy="3379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100" dirty="0">
                <a:solidFill>
                  <a:schemeClr val="tx1"/>
                </a:solidFill>
              </a:rPr>
              <a:t>サイト登録手続き２：「移住支援金対象法人</a:t>
            </a:r>
            <a:r>
              <a:rPr kumimoji="1" lang="en-US" altLang="ja-JP" sz="1100" dirty="0">
                <a:solidFill>
                  <a:schemeClr val="tx1"/>
                </a:solidFill>
              </a:rPr>
              <a:t>(*)</a:t>
            </a:r>
            <a:r>
              <a:rPr kumimoji="1" lang="ja-JP" altLang="en-US" sz="1100" dirty="0">
                <a:solidFill>
                  <a:schemeClr val="tx1"/>
                </a:solidFill>
              </a:rPr>
              <a:t>」登録申請</a:t>
            </a:r>
          </a:p>
        </p:txBody>
      </p:sp>
      <p:sp>
        <p:nvSpPr>
          <p:cNvPr id="14" name="正方形/長方形 13"/>
          <p:cNvSpPr/>
          <p:nvPr/>
        </p:nvSpPr>
        <p:spPr>
          <a:xfrm>
            <a:off x="162419" y="7292475"/>
            <a:ext cx="6500192" cy="337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100" dirty="0">
                <a:solidFill>
                  <a:schemeClr val="tx1"/>
                </a:solidFill>
              </a:rPr>
              <a:t>次の様式</a:t>
            </a:r>
            <a:r>
              <a:rPr kumimoji="1" lang="ja-JP" altLang="en-US" sz="1100">
                <a:solidFill>
                  <a:schemeClr val="tx1"/>
                </a:solidFill>
              </a:rPr>
              <a:t>を郵送（または持参）、</a:t>
            </a:r>
            <a:r>
              <a:rPr kumimoji="1" lang="ja-JP" altLang="en-US" sz="1100" dirty="0">
                <a:solidFill>
                  <a:schemeClr val="tx1"/>
                </a:solidFill>
              </a:rPr>
              <a:t>あるいは電子メール</a:t>
            </a:r>
            <a:r>
              <a:rPr kumimoji="1" lang="ja-JP" altLang="en-US" sz="1100">
                <a:solidFill>
                  <a:schemeClr val="tx1"/>
                </a:solidFill>
              </a:rPr>
              <a:t>にて申請して</a:t>
            </a:r>
            <a:r>
              <a:rPr kumimoji="1" lang="ja-JP" altLang="en-US" sz="1100" dirty="0">
                <a:solidFill>
                  <a:schemeClr val="tx1"/>
                </a:solidFill>
              </a:rPr>
              <a:t>ください。</a:t>
            </a:r>
          </a:p>
        </p:txBody>
      </p:sp>
      <p:sp>
        <p:nvSpPr>
          <p:cNvPr id="15" name="正方形/長方形 14"/>
          <p:cNvSpPr/>
          <p:nvPr/>
        </p:nvSpPr>
        <p:spPr>
          <a:xfrm>
            <a:off x="162419" y="7536148"/>
            <a:ext cx="6500192" cy="337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100" dirty="0">
                <a:solidFill>
                  <a:schemeClr val="tx1"/>
                </a:solidFill>
              </a:rPr>
              <a:t>■熊本県マッチング支援事業における移住支援金対象法人に係る登録申請書</a:t>
            </a:r>
            <a:r>
              <a:rPr kumimoji="1" lang="en-US" altLang="ja-JP" sz="1100" dirty="0">
                <a:solidFill>
                  <a:schemeClr val="tx1"/>
                </a:solidFill>
              </a:rPr>
              <a:t>(</a:t>
            </a:r>
            <a:r>
              <a:rPr kumimoji="1" lang="ja-JP" altLang="en-US" sz="1100" dirty="0">
                <a:solidFill>
                  <a:schemeClr val="tx1"/>
                </a:solidFill>
              </a:rPr>
              <a:t>☆</a:t>
            </a:r>
            <a:r>
              <a:rPr kumimoji="1" lang="en-US" altLang="ja-JP" sz="1100" dirty="0">
                <a:solidFill>
                  <a:schemeClr val="tx1"/>
                </a:solidFill>
              </a:rPr>
              <a:t>)</a:t>
            </a:r>
            <a:endParaRPr kumimoji="1" lang="ja-JP" altLang="en-US" sz="1100" dirty="0">
              <a:solidFill>
                <a:schemeClr val="tx1"/>
              </a:solidFill>
            </a:endParaRPr>
          </a:p>
        </p:txBody>
      </p:sp>
      <p:sp>
        <p:nvSpPr>
          <p:cNvPr id="16" name="正方形/長方形 15"/>
          <p:cNvSpPr/>
          <p:nvPr/>
        </p:nvSpPr>
        <p:spPr>
          <a:xfrm>
            <a:off x="162419" y="7768391"/>
            <a:ext cx="6500192" cy="3379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100" dirty="0">
                <a:solidFill>
                  <a:schemeClr val="tx1"/>
                </a:solidFill>
              </a:rPr>
              <a:t>■履歴事項全部証明書（発行から６ヶ月以内・写し可）</a:t>
            </a:r>
          </a:p>
        </p:txBody>
      </p:sp>
      <p:sp>
        <p:nvSpPr>
          <p:cNvPr id="17" name="正方形/長方形 16"/>
          <p:cNvSpPr/>
          <p:nvPr/>
        </p:nvSpPr>
        <p:spPr>
          <a:xfrm>
            <a:off x="162419" y="8076697"/>
            <a:ext cx="6500192" cy="715577"/>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0" rIns="91440" bIns="0" numCol="1" spcCol="0" rtlCol="0" fromWordArt="0" anchor="ctr" anchorCtr="0" forceAA="0" compatLnSpc="1">
            <a:prstTxWarp prst="textNoShape">
              <a:avLst/>
            </a:prstTxWarp>
            <a:noAutofit/>
          </a:bodyPr>
          <a:lstStyle/>
          <a:p>
            <a:r>
              <a:rPr kumimoji="1" lang="ja-JP" altLang="en-US" sz="1100" dirty="0">
                <a:solidFill>
                  <a:schemeClr val="tx1"/>
                </a:solidFill>
              </a:rPr>
              <a:t>＜提出先</a:t>
            </a:r>
            <a:r>
              <a:rPr kumimoji="1" lang="ja-JP" altLang="en-US" sz="1100" dirty="0" smtClean="0">
                <a:solidFill>
                  <a:schemeClr val="tx1"/>
                </a:solidFill>
              </a:rPr>
              <a:t>＞くまもと</a:t>
            </a:r>
            <a:r>
              <a:rPr kumimoji="1" lang="ja-JP" altLang="en-US" sz="1100" dirty="0" smtClean="0">
                <a:solidFill>
                  <a:schemeClr val="tx1"/>
                </a:solidFill>
              </a:rPr>
              <a:t>移住定住・ＵＩＪ</a:t>
            </a:r>
            <a:r>
              <a:rPr kumimoji="1" lang="ja-JP" altLang="en-US" sz="1100" dirty="0">
                <a:solidFill>
                  <a:schemeClr val="tx1"/>
                </a:solidFill>
              </a:rPr>
              <a:t>ターン就職支援センター　熊本窓口</a:t>
            </a:r>
          </a:p>
          <a:p>
            <a:r>
              <a:rPr kumimoji="1" lang="ja-JP" altLang="en-US" sz="1100" dirty="0">
                <a:solidFill>
                  <a:schemeClr val="tx1"/>
                </a:solidFill>
              </a:rPr>
              <a:t>　〒</a:t>
            </a:r>
            <a:r>
              <a:rPr kumimoji="1" lang="en-US" altLang="ja-JP" sz="1100" dirty="0">
                <a:solidFill>
                  <a:schemeClr val="tx1"/>
                </a:solidFill>
              </a:rPr>
              <a:t>860-0877</a:t>
            </a:r>
            <a:r>
              <a:rPr kumimoji="1" lang="ja-JP" altLang="en-US" sz="1100" dirty="0">
                <a:solidFill>
                  <a:schemeClr val="tx1"/>
                </a:solidFill>
              </a:rPr>
              <a:t>　熊本県熊本市中央区下通１丁目８－２２　</a:t>
            </a:r>
            <a:r>
              <a:rPr kumimoji="1" lang="en-US" altLang="ja-JP" sz="1100" dirty="0">
                <a:solidFill>
                  <a:schemeClr val="tx1"/>
                </a:solidFill>
              </a:rPr>
              <a:t>JTB</a:t>
            </a:r>
            <a:r>
              <a:rPr kumimoji="1" lang="ja-JP" altLang="en-US" sz="1100" dirty="0">
                <a:solidFill>
                  <a:schemeClr val="tx1"/>
                </a:solidFill>
              </a:rPr>
              <a:t>熊本ビル６階</a:t>
            </a:r>
            <a:endParaRPr kumimoji="1" lang="en-US" altLang="ja-JP" sz="1100" dirty="0">
              <a:solidFill>
                <a:schemeClr val="tx1"/>
              </a:solidFill>
            </a:endParaRPr>
          </a:p>
          <a:p>
            <a:r>
              <a:rPr kumimoji="1" lang="ja-JP" altLang="en-US" sz="1100" dirty="0">
                <a:solidFill>
                  <a:schemeClr val="tx1"/>
                </a:solidFill>
              </a:rPr>
              <a:t>　✉　</a:t>
            </a:r>
            <a:r>
              <a:rPr kumimoji="1" lang="en-US" altLang="ja-JP" sz="1100" dirty="0">
                <a:solidFill>
                  <a:schemeClr val="tx1"/>
                </a:solidFill>
              </a:rPr>
              <a:t>kumamoto@kuma-turn.jp</a:t>
            </a:r>
          </a:p>
        </p:txBody>
      </p:sp>
      <p:sp>
        <p:nvSpPr>
          <p:cNvPr id="18" name="正方形/長方形 17"/>
          <p:cNvSpPr/>
          <p:nvPr/>
        </p:nvSpPr>
        <p:spPr>
          <a:xfrm>
            <a:off x="66413" y="4191419"/>
            <a:ext cx="6708913" cy="263530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100"/>
          </a:p>
        </p:txBody>
      </p:sp>
      <p:sp>
        <p:nvSpPr>
          <p:cNvPr id="19" name="正方形/長方形 18"/>
          <p:cNvSpPr/>
          <p:nvPr/>
        </p:nvSpPr>
        <p:spPr>
          <a:xfrm>
            <a:off x="160829" y="4280457"/>
            <a:ext cx="6500192" cy="33793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100" dirty="0">
                <a:solidFill>
                  <a:schemeClr val="tx1"/>
                </a:solidFill>
              </a:rPr>
              <a:t>サイト登録手続き１：</a:t>
            </a:r>
            <a:r>
              <a:rPr kumimoji="1" lang="ja-JP" altLang="en-US" sz="1100" b="1" u="sng" dirty="0">
                <a:solidFill>
                  <a:schemeClr val="tx1"/>
                </a:solidFill>
              </a:rPr>
              <a:t>熊本県</a:t>
            </a:r>
            <a:r>
              <a:rPr kumimoji="1" lang="en-US" altLang="ja-JP" sz="1100" b="1" u="sng" dirty="0">
                <a:solidFill>
                  <a:schemeClr val="tx1"/>
                </a:solidFill>
              </a:rPr>
              <a:t>UIJ</a:t>
            </a:r>
            <a:r>
              <a:rPr kumimoji="1" lang="ja-JP" altLang="en-US" sz="1100" b="1" u="sng" dirty="0">
                <a:solidFill>
                  <a:schemeClr val="tx1"/>
                </a:solidFill>
              </a:rPr>
              <a:t>ターン就職</a:t>
            </a:r>
            <a:r>
              <a:rPr kumimoji="1" lang="ja-JP" altLang="en-US" sz="1100" b="1" u="sng" dirty="0" smtClean="0">
                <a:solidFill>
                  <a:schemeClr val="tx1"/>
                </a:solidFill>
              </a:rPr>
              <a:t>支援</a:t>
            </a:r>
            <a:r>
              <a:rPr kumimoji="1" lang="ja-JP" altLang="en-US" sz="1100" b="1" u="sng" dirty="0" smtClean="0">
                <a:solidFill>
                  <a:schemeClr val="tx1"/>
                </a:solidFill>
              </a:rPr>
              <a:t>サイト</a:t>
            </a:r>
            <a:r>
              <a:rPr kumimoji="1" lang="ja-JP" altLang="en-US" sz="1100" dirty="0" smtClean="0">
                <a:solidFill>
                  <a:schemeClr val="tx1"/>
                </a:solidFill>
              </a:rPr>
              <a:t>に</a:t>
            </a:r>
            <a:r>
              <a:rPr kumimoji="1" lang="ja-JP" altLang="en-US" sz="1100" dirty="0" smtClean="0">
                <a:solidFill>
                  <a:schemeClr val="tx1"/>
                </a:solidFill>
              </a:rPr>
              <a:t>おける「</a:t>
            </a:r>
            <a:r>
              <a:rPr kumimoji="1" lang="ja-JP" altLang="en-US" sz="1100" dirty="0">
                <a:solidFill>
                  <a:schemeClr val="tx1"/>
                </a:solidFill>
              </a:rPr>
              <a:t>法人情報と求人情報」の登録申請</a:t>
            </a:r>
          </a:p>
        </p:txBody>
      </p:sp>
      <p:sp>
        <p:nvSpPr>
          <p:cNvPr id="20" name="正方形/長方形 19"/>
          <p:cNvSpPr/>
          <p:nvPr/>
        </p:nvSpPr>
        <p:spPr>
          <a:xfrm>
            <a:off x="160829" y="4621576"/>
            <a:ext cx="6500192" cy="3116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100" dirty="0">
                <a:solidFill>
                  <a:schemeClr val="tx1"/>
                </a:solidFill>
              </a:rPr>
              <a:t>法人情報及び求人情報は「熊本県</a:t>
            </a:r>
            <a:r>
              <a:rPr kumimoji="1" lang="en-US" altLang="ja-JP" sz="1100" dirty="0">
                <a:solidFill>
                  <a:schemeClr val="tx1"/>
                </a:solidFill>
              </a:rPr>
              <a:t>UIJ</a:t>
            </a:r>
            <a:r>
              <a:rPr kumimoji="1" lang="ja-JP" altLang="en-US" sz="1100" dirty="0">
                <a:solidFill>
                  <a:schemeClr val="tx1"/>
                </a:solidFill>
              </a:rPr>
              <a:t>ターン就職</a:t>
            </a:r>
            <a:r>
              <a:rPr kumimoji="1" lang="ja-JP" altLang="en-US" sz="1100" dirty="0" smtClean="0">
                <a:solidFill>
                  <a:schemeClr val="tx1"/>
                </a:solidFill>
              </a:rPr>
              <a:t>支援</a:t>
            </a:r>
            <a:r>
              <a:rPr kumimoji="1" lang="ja-JP" altLang="en-US" sz="1100" dirty="0" smtClean="0">
                <a:solidFill>
                  <a:schemeClr val="tx1"/>
                </a:solidFill>
              </a:rPr>
              <a:t>サイト」から</a:t>
            </a:r>
            <a:r>
              <a:rPr kumimoji="1" lang="ja-JP" altLang="en-US" sz="1100" dirty="0">
                <a:solidFill>
                  <a:schemeClr val="tx1"/>
                </a:solidFill>
              </a:rPr>
              <a:t>登録してください。</a:t>
            </a:r>
          </a:p>
        </p:txBody>
      </p:sp>
      <p:sp>
        <p:nvSpPr>
          <p:cNvPr id="24" name="正方形/長方形 23"/>
          <p:cNvSpPr/>
          <p:nvPr/>
        </p:nvSpPr>
        <p:spPr>
          <a:xfrm>
            <a:off x="160834" y="4886045"/>
            <a:ext cx="3075238" cy="9089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tx1"/>
                </a:solidFill>
              </a:rPr>
              <a:t>①「熊本県</a:t>
            </a:r>
            <a:r>
              <a:rPr kumimoji="1" lang="en-US" altLang="ja-JP" sz="1100" dirty="0">
                <a:solidFill>
                  <a:schemeClr val="tx1"/>
                </a:solidFill>
              </a:rPr>
              <a:t>UIJ</a:t>
            </a:r>
            <a:r>
              <a:rPr kumimoji="1" lang="ja-JP" altLang="en-US" sz="1100" dirty="0">
                <a:solidFill>
                  <a:schemeClr val="tx1"/>
                </a:solidFill>
              </a:rPr>
              <a:t>ターン就職</a:t>
            </a:r>
            <a:r>
              <a:rPr kumimoji="1" lang="ja-JP" altLang="en-US" sz="1100" dirty="0" smtClean="0">
                <a:solidFill>
                  <a:schemeClr val="tx1"/>
                </a:solidFill>
              </a:rPr>
              <a:t>支援</a:t>
            </a:r>
            <a:r>
              <a:rPr kumimoji="1" lang="ja-JP" altLang="en-US" sz="1100" dirty="0" smtClean="0">
                <a:solidFill>
                  <a:schemeClr val="tx1"/>
                </a:solidFill>
              </a:rPr>
              <a:t>サイト」</a:t>
            </a:r>
            <a:r>
              <a:rPr kumimoji="1" lang="ja-JP" altLang="en-US" sz="1100" dirty="0" smtClean="0">
                <a:solidFill>
                  <a:schemeClr val="tx1"/>
                </a:solidFill>
              </a:rPr>
              <a:t>へ</a:t>
            </a:r>
            <a:r>
              <a:rPr kumimoji="1" lang="ja-JP" altLang="en-US" sz="1100" dirty="0">
                <a:solidFill>
                  <a:schemeClr val="tx1"/>
                </a:solidFill>
              </a:rPr>
              <a:t>アクセス</a:t>
            </a:r>
            <a:endParaRPr kumimoji="1" lang="en-US" altLang="ja-JP" sz="1100" dirty="0">
              <a:solidFill>
                <a:schemeClr val="tx1"/>
              </a:solidFill>
            </a:endParaRPr>
          </a:p>
          <a:p>
            <a:r>
              <a:rPr kumimoji="1" lang="ja-JP" altLang="en-US" sz="1100" dirty="0">
                <a:solidFill>
                  <a:schemeClr val="tx1"/>
                </a:solidFill>
              </a:rPr>
              <a:t>　　　</a:t>
            </a:r>
            <a:r>
              <a:rPr kumimoji="1" lang="en-US" altLang="ja-JP" sz="1100" dirty="0">
                <a:solidFill>
                  <a:schemeClr val="tx1"/>
                </a:solidFill>
              </a:rPr>
              <a:t>http://kuma-turn.jp/</a:t>
            </a:r>
            <a:endParaRPr kumimoji="1" lang="ja-JP" altLang="en-US" sz="1100" dirty="0">
              <a:solidFill>
                <a:schemeClr val="tx1"/>
              </a:solidFill>
            </a:endParaRPr>
          </a:p>
        </p:txBody>
      </p:sp>
      <p:sp>
        <p:nvSpPr>
          <p:cNvPr id="29" name="正方形/長方形 28"/>
          <p:cNvSpPr/>
          <p:nvPr/>
        </p:nvSpPr>
        <p:spPr>
          <a:xfrm>
            <a:off x="64607" y="3326651"/>
            <a:ext cx="6813275" cy="849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100" dirty="0">
                <a:solidFill>
                  <a:schemeClr val="tx1"/>
                </a:solidFill>
              </a:rPr>
              <a:t>熊本県は、熊本の仕事・就職の情報を掲載するウェブサイト</a:t>
            </a:r>
            <a:endParaRPr kumimoji="1" lang="en-US" altLang="ja-JP" sz="1100" dirty="0">
              <a:solidFill>
                <a:schemeClr val="tx1"/>
              </a:solidFill>
            </a:endParaRPr>
          </a:p>
          <a:p>
            <a:r>
              <a:rPr kumimoji="1" lang="ja-JP" altLang="en-US" sz="1100" dirty="0">
                <a:solidFill>
                  <a:schemeClr val="tx1"/>
                </a:solidFill>
              </a:rPr>
              <a:t>「ワンストップジョブサイトくまもと」を運営しています。</a:t>
            </a:r>
            <a:endParaRPr kumimoji="1" lang="en-US" altLang="ja-JP" sz="1100" dirty="0">
              <a:solidFill>
                <a:schemeClr val="tx1"/>
              </a:solidFill>
            </a:endParaRPr>
          </a:p>
          <a:p>
            <a:r>
              <a:rPr kumimoji="1" lang="ja-JP" altLang="en-US" sz="1100" dirty="0">
                <a:solidFill>
                  <a:schemeClr val="tx1"/>
                </a:solidFill>
              </a:rPr>
              <a:t>現在ワンストップジョブサイトくまもとに掲載する移住支援金</a:t>
            </a:r>
            <a:r>
              <a:rPr kumimoji="1" lang="en-US" altLang="ja-JP" sz="1100" dirty="0">
                <a:solidFill>
                  <a:schemeClr val="tx1"/>
                </a:solidFill>
              </a:rPr>
              <a:t>(*)</a:t>
            </a:r>
            <a:r>
              <a:rPr kumimoji="1" lang="ja-JP" altLang="en-US" sz="1100" dirty="0">
                <a:solidFill>
                  <a:schemeClr val="tx1"/>
                </a:solidFill>
              </a:rPr>
              <a:t>対象求人情報を募集しています。</a:t>
            </a:r>
            <a:endParaRPr kumimoji="1" lang="en-US" altLang="ja-JP" sz="1100" dirty="0">
              <a:solidFill>
                <a:schemeClr val="tx1"/>
              </a:solidFill>
            </a:endParaRPr>
          </a:p>
          <a:p>
            <a:r>
              <a:rPr kumimoji="1" lang="en-US" altLang="ja-JP" sz="1000" dirty="0">
                <a:solidFill>
                  <a:schemeClr val="tx1"/>
                </a:solidFill>
              </a:rPr>
              <a:t>※</a:t>
            </a:r>
            <a:r>
              <a:rPr kumimoji="1" lang="ja-JP" altLang="en-US" sz="1000" dirty="0">
                <a:solidFill>
                  <a:schemeClr val="tx1"/>
                </a:solidFill>
              </a:rPr>
              <a:t>掲載される求人情報は、県が広くＵＩＪターン就職希望者に</a:t>
            </a:r>
            <a:r>
              <a:rPr kumimoji="1" lang="ja-JP" altLang="en-US" sz="1000" dirty="0" smtClean="0">
                <a:solidFill>
                  <a:schemeClr val="tx1"/>
                </a:solidFill>
              </a:rPr>
              <a:t>ＰＲします</a:t>
            </a:r>
            <a:r>
              <a:rPr kumimoji="1" lang="ja-JP" altLang="en-US" sz="1000" dirty="0" smtClean="0">
                <a:solidFill>
                  <a:schemeClr val="tx1"/>
                </a:solidFill>
              </a:rPr>
              <a:t>。</a:t>
            </a:r>
            <a:endParaRPr kumimoji="1" lang="en-US" altLang="ja-JP" sz="1000" strike="sngStrike" dirty="0">
              <a:solidFill>
                <a:schemeClr val="tx1"/>
              </a:solidFill>
            </a:endParaRPr>
          </a:p>
        </p:txBody>
      </p:sp>
      <p:sp>
        <p:nvSpPr>
          <p:cNvPr id="34" name="正方形/長方形 33"/>
          <p:cNvSpPr/>
          <p:nvPr/>
        </p:nvSpPr>
        <p:spPr>
          <a:xfrm>
            <a:off x="3330494" y="4881459"/>
            <a:ext cx="3330527" cy="929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tx1"/>
                </a:solidFill>
              </a:rPr>
              <a:t>②サイト上部の</a:t>
            </a:r>
            <a:r>
              <a:rPr kumimoji="1" lang="ja-JP" altLang="en-US" sz="1100" dirty="0" smtClean="0">
                <a:solidFill>
                  <a:schemeClr val="tx1"/>
                </a:solidFill>
              </a:rPr>
              <a:t>「利用</a:t>
            </a:r>
            <a:r>
              <a:rPr kumimoji="1" lang="ja-JP" altLang="en-US" sz="1100" dirty="0" smtClean="0">
                <a:solidFill>
                  <a:schemeClr val="tx1"/>
                </a:solidFill>
              </a:rPr>
              <a:t>登録</a:t>
            </a:r>
            <a:r>
              <a:rPr kumimoji="1" lang="ja-JP" altLang="en-US" sz="1100" dirty="0">
                <a:solidFill>
                  <a:schemeClr val="tx1"/>
                </a:solidFill>
              </a:rPr>
              <a:t>」をクリック</a:t>
            </a:r>
            <a:endParaRPr kumimoji="1" lang="en-US" altLang="ja-JP" sz="1100" dirty="0">
              <a:solidFill>
                <a:schemeClr val="tx1"/>
              </a:solidFill>
            </a:endParaRPr>
          </a:p>
        </p:txBody>
      </p:sp>
      <p:sp>
        <p:nvSpPr>
          <p:cNvPr id="40" name="正方形/長方形 39"/>
          <p:cNvSpPr/>
          <p:nvPr/>
        </p:nvSpPr>
        <p:spPr>
          <a:xfrm>
            <a:off x="0" y="9369377"/>
            <a:ext cx="6858000" cy="536623"/>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100" b="1" dirty="0">
                <a:solidFill>
                  <a:schemeClr val="tx1"/>
                </a:solidFill>
              </a:rPr>
              <a:t>｜このチラシに関するお問い合わせ先｜</a:t>
            </a:r>
            <a:endParaRPr kumimoji="1" lang="en-US" altLang="ja-JP" sz="1100" b="1" dirty="0">
              <a:solidFill>
                <a:srgbClr val="FF0000"/>
              </a:solidFill>
            </a:endParaRPr>
          </a:p>
          <a:p>
            <a:pPr algn="ctr"/>
            <a:r>
              <a:rPr kumimoji="1" lang="ja-JP" altLang="en-US" sz="1100" b="1" dirty="0">
                <a:solidFill>
                  <a:srgbClr val="FF0000"/>
                </a:solidFill>
              </a:rPr>
              <a:t>　</a:t>
            </a:r>
            <a:r>
              <a:rPr kumimoji="1" lang="ja-JP" altLang="en-US" sz="1100" b="1" dirty="0">
                <a:solidFill>
                  <a:schemeClr val="tx1"/>
                </a:solidFill>
              </a:rPr>
              <a:t>熊本県商工労働部　商工政策課</a:t>
            </a:r>
            <a:endParaRPr kumimoji="1" lang="en-US" altLang="ja-JP" sz="1100" b="1" dirty="0">
              <a:solidFill>
                <a:schemeClr val="tx1"/>
              </a:solidFill>
            </a:endParaRPr>
          </a:p>
          <a:p>
            <a:pPr algn="ctr"/>
            <a:r>
              <a:rPr kumimoji="1" lang="ja-JP" altLang="en-US" sz="1100" b="1" dirty="0">
                <a:solidFill>
                  <a:schemeClr val="tx1"/>
                </a:solidFill>
              </a:rPr>
              <a:t>　</a:t>
            </a:r>
            <a:r>
              <a:rPr kumimoji="1" lang="en-US" altLang="ja-JP" sz="1100" b="1" dirty="0">
                <a:solidFill>
                  <a:schemeClr val="tx1"/>
                </a:solidFill>
              </a:rPr>
              <a:t>TEL</a:t>
            </a:r>
            <a:r>
              <a:rPr kumimoji="1" lang="ja-JP" altLang="en-US" sz="1100" b="1" dirty="0">
                <a:solidFill>
                  <a:schemeClr val="tx1"/>
                </a:solidFill>
              </a:rPr>
              <a:t>：</a:t>
            </a:r>
            <a:r>
              <a:rPr kumimoji="1" lang="en-US" altLang="ja-JP" sz="1100" b="1" dirty="0">
                <a:solidFill>
                  <a:schemeClr val="tx1"/>
                </a:solidFill>
              </a:rPr>
              <a:t>096-333-2313 </a:t>
            </a:r>
            <a:r>
              <a:rPr kumimoji="1" lang="ja-JP" altLang="en-US" sz="1100" b="1" dirty="0">
                <a:solidFill>
                  <a:schemeClr val="tx1"/>
                </a:solidFill>
              </a:rPr>
              <a:t>／ </a:t>
            </a:r>
            <a:r>
              <a:rPr kumimoji="1" lang="en-US" altLang="ja-JP" sz="1100" b="1" dirty="0">
                <a:solidFill>
                  <a:schemeClr val="tx1"/>
                </a:solidFill>
              </a:rPr>
              <a:t>Mail</a:t>
            </a:r>
            <a:r>
              <a:rPr kumimoji="1" lang="ja-JP" altLang="en-US" sz="1100" b="1" dirty="0">
                <a:solidFill>
                  <a:schemeClr val="tx1"/>
                </a:solidFill>
              </a:rPr>
              <a:t>：</a:t>
            </a:r>
            <a:r>
              <a:rPr kumimoji="1" lang="en-US" altLang="ja-JP" sz="1100" b="1" dirty="0">
                <a:solidFill>
                  <a:schemeClr val="tx1"/>
                </a:solidFill>
              </a:rPr>
              <a:t> shoukouseisaku@pref.kumamoto.lg.jp</a:t>
            </a:r>
          </a:p>
        </p:txBody>
      </p:sp>
      <p:sp>
        <p:nvSpPr>
          <p:cNvPr id="41" name="正方形/長方形 40"/>
          <p:cNvSpPr/>
          <p:nvPr/>
        </p:nvSpPr>
        <p:spPr>
          <a:xfrm>
            <a:off x="119087" y="9174690"/>
            <a:ext cx="6500192" cy="1889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100" dirty="0">
                <a:solidFill>
                  <a:schemeClr val="tx1"/>
                </a:solidFill>
              </a:rPr>
              <a:t>*移住支援金や対象法人、対象求人については裏面をご覧ください。</a:t>
            </a:r>
          </a:p>
        </p:txBody>
      </p:sp>
      <p:sp>
        <p:nvSpPr>
          <p:cNvPr id="42" name="正方形/長方形 41"/>
          <p:cNvSpPr/>
          <p:nvPr/>
        </p:nvSpPr>
        <p:spPr>
          <a:xfrm>
            <a:off x="140950" y="8797984"/>
            <a:ext cx="6736932" cy="288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kumimoji="1" lang="en-US" altLang="ja-JP" sz="1100" dirty="0">
              <a:solidFill>
                <a:schemeClr val="tx1"/>
              </a:solidFill>
            </a:endParaRPr>
          </a:p>
          <a:p>
            <a:r>
              <a:rPr kumimoji="1" lang="ja-JP" altLang="en-US" sz="1100" dirty="0">
                <a:solidFill>
                  <a:schemeClr val="tx1"/>
                </a:solidFill>
              </a:rPr>
              <a:t>☆様式は</a:t>
            </a:r>
            <a:r>
              <a:rPr kumimoji="1" lang="ja-JP" altLang="en-US" sz="1100" dirty="0" smtClean="0">
                <a:solidFill>
                  <a:schemeClr val="tx1"/>
                </a:solidFill>
              </a:rPr>
              <a:t>、ﾜﾝｽﾄｯﾌﾟｼﾞｮﾌﾞｻｲﾄくまもと</a:t>
            </a:r>
            <a:r>
              <a:rPr kumimoji="1" lang="ja-JP" altLang="en-US" sz="1100" dirty="0">
                <a:solidFill>
                  <a:schemeClr val="tx1"/>
                </a:solidFill>
              </a:rPr>
              <a:t>内に掲載　</a:t>
            </a:r>
            <a:r>
              <a:rPr kumimoji="1" lang="en-US" altLang="ja-JP" sz="1050" dirty="0">
                <a:solidFill>
                  <a:srgbClr val="0563C1"/>
                </a:solidFill>
                <a:hlinkClick r:id="rId2">
                  <a:extLst>
                    <a:ext uri="{A12FA001-AC4F-418D-AE19-62706E023703}">
                      <ahyp:hlinkClr xmlns:ahyp="http://schemas.microsoft.com/office/drawing/2018/hyperlinkcolor" xmlns="" val="tx"/>
                    </a:ext>
                  </a:extLst>
                </a:hlinkClick>
              </a:rPr>
              <a:t>https://kumamoto.onestop-job.jp/iinets/job-information01.html</a:t>
            </a:r>
            <a:r>
              <a:rPr kumimoji="1" lang="ja-JP" altLang="en-US" sz="1100" dirty="0">
                <a:solidFill>
                  <a:srgbClr val="0563C1"/>
                </a:solidFill>
              </a:rPr>
              <a:t>　</a:t>
            </a:r>
            <a:endParaRPr kumimoji="1" lang="en-US" altLang="ja-JP" sz="1100" dirty="0">
              <a:solidFill>
                <a:schemeClr val="tx1"/>
              </a:solidFill>
            </a:endParaRPr>
          </a:p>
        </p:txBody>
      </p:sp>
      <p:pic>
        <p:nvPicPr>
          <p:cNvPr id="44" name="図 43"/>
          <p:cNvPicPr>
            <a:picLocks noChangeAspect="1"/>
          </p:cNvPicPr>
          <p:nvPr/>
        </p:nvPicPr>
        <p:blipFill>
          <a:blip r:embed="rId3"/>
          <a:stretch>
            <a:fillRect/>
          </a:stretch>
        </p:blipFill>
        <p:spPr>
          <a:xfrm>
            <a:off x="-1" y="661087"/>
            <a:ext cx="6858001" cy="2650073"/>
          </a:xfrm>
          <a:prstGeom prst="rect">
            <a:avLst/>
          </a:prstGeom>
        </p:spPr>
      </p:pic>
      <p:sp>
        <p:nvSpPr>
          <p:cNvPr id="30" name="楕円 29"/>
          <p:cNvSpPr/>
          <p:nvPr/>
        </p:nvSpPr>
        <p:spPr>
          <a:xfrm>
            <a:off x="3703765" y="2362208"/>
            <a:ext cx="2794583" cy="1140580"/>
          </a:xfrm>
          <a:prstGeom prst="ellipse">
            <a:avLst/>
          </a:prstGeom>
          <a:solidFill>
            <a:schemeClr val="bg1"/>
          </a:solidFill>
          <a:ln w="19050">
            <a:solidFill>
              <a:schemeClr val="tx2"/>
            </a:solid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p>
        </p:txBody>
      </p:sp>
      <p:sp>
        <p:nvSpPr>
          <p:cNvPr id="31" name="正方形/長方形 30"/>
          <p:cNvSpPr/>
          <p:nvPr/>
        </p:nvSpPr>
        <p:spPr>
          <a:xfrm>
            <a:off x="3954556" y="2350869"/>
            <a:ext cx="2664723" cy="1158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600" b="1" dirty="0">
                <a:solidFill>
                  <a:schemeClr val="tx1"/>
                </a:solidFill>
              </a:rPr>
              <a:t>・求人掲載無料！</a:t>
            </a:r>
            <a:endParaRPr kumimoji="1" lang="en-US" altLang="ja-JP" sz="1600" b="1" dirty="0">
              <a:solidFill>
                <a:schemeClr val="tx1"/>
              </a:solidFill>
            </a:endParaRPr>
          </a:p>
          <a:p>
            <a:r>
              <a:rPr kumimoji="1" lang="ja-JP" altLang="en-US" sz="1600" b="1" dirty="0">
                <a:solidFill>
                  <a:schemeClr val="tx1"/>
                </a:solidFill>
              </a:rPr>
              <a:t>・県が求人情報を</a:t>
            </a:r>
            <a:endParaRPr kumimoji="1" lang="en-US" altLang="ja-JP" sz="1600" b="1" dirty="0">
              <a:solidFill>
                <a:schemeClr val="tx1"/>
              </a:solidFill>
            </a:endParaRPr>
          </a:p>
          <a:p>
            <a:r>
              <a:rPr kumimoji="1" lang="ja-JP" altLang="en-US" sz="1600" b="1" dirty="0">
                <a:solidFill>
                  <a:schemeClr val="tx1"/>
                </a:solidFill>
              </a:rPr>
              <a:t>　積極的にＰＲ！（</a:t>
            </a:r>
            <a:r>
              <a:rPr kumimoji="1" lang="en-US" altLang="ja-JP" sz="1600" b="1" dirty="0">
                <a:solidFill>
                  <a:schemeClr val="tx1"/>
                </a:solidFill>
              </a:rPr>
              <a:t>※</a:t>
            </a:r>
            <a:r>
              <a:rPr kumimoji="1" lang="ja-JP" altLang="en-US" sz="1600" b="1" dirty="0">
                <a:solidFill>
                  <a:schemeClr val="tx1"/>
                </a:solidFill>
              </a:rPr>
              <a:t>）</a:t>
            </a:r>
            <a:endParaRPr kumimoji="1" lang="en-US" altLang="ja-JP" sz="1600" b="1" dirty="0">
              <a:solidFill>
                <a:schemeClr val="tx1"/>
              </a:solidFill>
            </a:endParaRPr>
          </a:p>
        </p:txBody>
      </p:sp>
      <p:sp>
        <p:nvSpPr>
          <p:cNvPr id="45" name="正方形/長方形 44"/>
          <p:cNvSpPr/>
          <p:nvPr/>
        </p:nvSpPr>
        <p:spPr>
          <a:xfrm>
            <a:off x="140950" y="5865332"/>
            <a:ext cx="3095121" cy="90893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tx1"/>
                </a:solidFill>
              </a:rPr>
              <a:t>③「県内事業所はこちら」をクリック</a:t>
            </a:r>
          </a:p>
        </p:txBody>
      </p:sp>
      <p:sp>
        <p:nvSpPr>
          <p:cNvPr id="46" name="正方形/長方形 45"/>
          <p:cNvSpPr/>
          <p:nvPr/>
        </p:nvSpPr>
        <p:spPr>
          <a:xfrm>
            <a:off x="3330494" y="5863942"/>
            <a:ext cx="3330527" cy="92926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kumimoji="1" lang="ja-JP" altLang="en-US" sz="1100" dirty="0">
                <a:solidFill>
                  <a:schemeClr val="tx1"/>
                </a:solidFill>
              </a:rPr>
              <a:t>④「会員登録はこちら」をクリック</a:t>
            </a:r>
            <a:endParaRPr kumimoji="1" lang="en-US" altLang="ja-JP" sz="1100" dirty="0">
              <a:solidFill>
                <a:schemeClr val="tx1"/>
              </a:solidFill>
            </a:endParaRPr>
          </a:p>
        </p:txBody>
      </p:sp>
      <p:sp>
        <p:nvSpPr>
          <p:cNvPr id="50" name="正方形/長方形 49"/>
          <p:cNvSpPr/>
          <p:nvPr/>
        </p:nvSpPr>
        <p:spPr>
          <a:xfrm>
            <a:off x="589925" y="5489399"/>
            <a:ext cx="2129110" cy="229838"/>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900" dirty="0">
                <a:solidFill>
                  <a:schemeClr val="tx1"/>
                </a:solidFill>
                <a:latin typeface="BIZ UDゴシック" panose="020B0400000000000000" pitchFamily="49" charset="-128"/>
                <a:ea typeface="BIZ UDゴシック" panose="020B0400000000000000" pitchFamily="49" charset="-128"/>
              </a:rPr>
              <a:t>　　　　</a:t>
            </a:r>
            <a:r>
              <a:rPr kumimoji="1" lang="ja-JP" altLang="en-US" sz="1000" b="1" dirty="0">
                <a:solidFill>
                  <a:schemeClr val="tx1"/>
                </a:solidFill>
                <a:latin typeface="BIZ UDゴシック" panose="020B0400000000000000" pitchFamily="49" charset="-128"/>
                <a:ea typeface="BIZ UDゴシック" panose="020B0400000000000000" pitchFamily="49" charset="-128"/>
              </a:rPr>
              <a:t>熊本県</a:t>
            </a:r>
            <a:r>
              <a:rPr kumimoji="1" lang="en-US" altLang="ja-JP" sz="1000" b="1" dirty="0">
                <a:solidFill>
                  <a:schemeClr val="tx1"/>
                </a:solidFill>
                <a:latin typeface="BIZ UDゴシック" panose="020B0400000000000000" pitchFamily="49" charset="-128"/>
                <a:ea typeface="BIZ UDゴシック" panose="020B0400000000000000" pitchFamily="49" charset="-128"/>
              </a:rPr>
              <a:t>UIJ</a:t>
            </a:r>
            <a:r>
              <a:rPr kumimoji="1" lang="ja-JP" altLang="en-US" sz="1000" b="1" dirty="0">
                <a:solidFill>
                  <a:schemeClr val="tx1"/>
                </a:solidFill>
                <a:latin typeface="BIZ UDゴシック" panose="020B0400000000000000" pitchFamily="49" charset="-128"/>
                <a:ea typeface="BIZ UDゴシック" panose="020B0400000000000000" pitchFamily="49" charset="-128"/>
              </a:rPr>
              <a:t>ターン</a:t>
            </a:r>
          </a:p>
        </p:txBody>
      </p:sp>
      <p:pic>
        <p:nvPicPr>
          <p:cNvPr id="51" name="図 50"/>
          <p:cNvPicPr>
            <a:picLocks noChangeAspect="1"/>
          </p:cNvPicPr>
          <p:nvPr/>
        </p:nvPicPr>
        <p:blipFill>
          <a:blip r:embed="rId4"/>
          <a:stretch>
            <a:fillRect/>
          </a:stretch>
        </p:blipFill>
        <p:spPr>
          <a:xfrm>
            <a:off x="2797786" y="5473569"/>
            <a:ext cx="257358" cy="257358"/>
          </a:xfrm>
          <a:prstGeom prst="rect">
            <a:avLst/>
          </a:prstGeom>
        </p:spPr>
      </p:pic>
      <p:pic>
        <p:nvPicPr>
          <p:cNvPr id="2" name="図 1"/>
          <p:cNvPicPr>
            <a:picLocks noChangeAspect="1"/>
          </p:cNvPicPr>
          <p:nvPr/>
        </p:nvPicPr>
        <p:blipFill>
          <a:blip r:embed="rId5"/>
          <a:stretch>
            <a:fillRect/>
          </a:stretch>
        </p:blipFill>
        <p:spPr>
          <a:xfrm>
            <a:off x="64607" y="708394"/>
            <a:ext cx="2123810" cy="476190"/>
          </a:xfrm>
          <a:prstGeom prst="rect">
            <a:avLst/>
          </a:prstGeom>
        </p:spPr>
      </p:pic>
      <p:pic>
        <p:nvPicPr>
          <p:cNvPr id="23" name="図 22">
            <a:extLst>
              <a:ext uri="{FF2B5EF4-FFF2-40B4-BE49-F238E27FC236}">
                <a16:creationId xmlns:a16="http://schemas.microsoft.com/office/drawing/2014/main" id="{C01A8E7D-5F47-A074-CE8B-1D336A8D3A1B}"/>
              </a:ext>
            </a:extLst>
          </p:cNvPr>
          <p:cNvPicPr>
            <a:picLocks noChangeAspect="1"/>
          </p:cNvPicPr>
          <p:nvPr/>
        </p:nvPicPr>
        <p:blipFill>
          <a:blip r:embed="rId6"/>
          <a:stretch>
            <a:fillRect/>
          </a:stretch>
        </p:blipFill>
        <p:spPr>
          <a:xfrm>
            <a:off x="361456" y="6097336"/>
            <a:ext cx="2590635" cy="644379"/>
          </a:xfrm>
          <a:prstGeom prst="rect">
            <a:avLst/>
          </a:prstGeom>
        </p:spPr>
      </p:pic>
      <p:pic>
        <p:nvPicPr>
          <p:cNvPr id="26" name="図 25">
            <a:extLst>
              <a:ext uri="{FF2B5EF4-FFF2-40B4-BE49-F238E27FC236}">
                <a16:creationId xmlns:a16="http://schemas.microsoft.com/office/drawing/2014/main" id="{E7F25725-D6D7-2B37-981A-6FDB48987B0B}"/>
              </a:ext>
            </a:extLst>
          </p:cNvPr>
          <p:cNvPicPr>
            <a:picLocks noChangeAspect="1"/>
          </p:cNvPicPr>
          <p:nvPr/>
        </p:nvPicPr>
        <p:blipFill>
          <a:blip r:embed="rId7"/>
          <a:stretch>
            <a:fillRect/>
          </a:stretch>
        </p:blipFill>
        <p:spPr>
          <a:xfrm>
            <a:off x="3811494" y="6204898"/>
            <a:ext cx="2542117" cy="474803"/>
          </a:xfrm>
          <a:prstGeom prst="rect">
            <a:avLst/>
          </a:prstGeom>
        </p:spPr>
      </p:pic>
      <p:pic>
        <p:nvPicPr>
          <p:cNvPr id="9" name="図 8" descr="アイコン が含まれている画像&#10;&#10;自動的に生成された説明">
            <a:extLst>
              <a:ext uri="{FF2B5EF4-FFF2-40B4-BE49-F238E27FC236}">
                <a16:creationId xmlns:a16="http://schemas.microsoft.com/office/drawing/2014/main" id="{28646A1A-9E75-D735-81D6-47DDB2856E3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682840" y="5199980"/>
            <a:ext cx="1539380" cy="471980"/>
          </a:xfrm>
          <a:prstGeom prst="rect">
            <a:avLst/>
          </a:prstGeom>
        </p:spPr>
      </p:pic>
      <p:pic>
        <p:nvPicPr>
          <p:cNvPr id="3" name="図 2"/>
          <p:cNvPicPr>
            <a:picLocks noChangeAspect="1"/>
          </p:cNvPicPr>
          <p:nvPr/>
        </p:nvPicPr>
        <p:blipFill>
          <a:blip r:embed="rId9"/>
          <a:stretch>
            <a:fillRect/>
          </a:stretch>
        </p:blipFill>
        <p:spPr>
          <a:xfrm>
            <a:off x="3591901" y="5215744"/>
            <a:ext cx="2576849" cy="426093"/>
          </a:xfrm>
          <a:prstGeom prst="rect">
            <a:avLst/>
          </a:prstGeom>
        </p:spPr>
      </p:pic>
      <p:sp>
        <p:nvSpPr>
          <p:cNvPr id="28" name="楕円 27">
            <a:extLst>
              <a:ext uri="{FF2B5EF4-FFF2-40B4-BE49-F238E27FC236}">
                <a16:creationId xmlns:a16="http://schemas.microsoft.com/office/drawing/2014/main" id="{C4FB55CD-F1C7-DFDB-A9A1-775F7FB1FE61}"/>
              </a:ext>
            </a:extLst>
          </p:cNvPr>
          <p:cNvSpPr/>
          <p:nvPr/>
        </p:nvSpPr>
        <p:spPr>
          <a:xfrm>
            <a:off x="4659749" y="5160079"/>
            <a:ext cx="588841" cy="588841"/>
          </a:xfrm>
          <a:prstGeom prst="ellipse">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9105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7770" y="2284101"/>
            <a:ext cx="6734063" cy="2169825"/>
          </a:xfrm>
          <a:prstGeom prst="rect">
            <a:avLst/>
          </a:prstGeom>
          <a:noFill/>
        </p:spPr>
        <p:txBody>
          <a:bodyPr wrap="square" rtlCol="0">
            <a:spAutoFit/>
          </a:bodyPr>
          <a:lstStyle/>
          <a:p>
            <a:r>
              <a:rPr lang="ja-JP" altLang="en-US" sz="900" dirty="0"/>
              <a:t>（ア）</a:t>
            </a:r>
            <a:r>
              <a:rPr lang="ja-JP" altLang="en-US" sz="900" b="1" dirty="0"/>
              <a:t>官公庁等</a:t>
            </a:r>
            <a:r>
              <a:rPr lang="ja-JP" altLang="en-US" sz="900" dirty="0"/>
              <a:t>（第三セクターのうち、出資金が</a:t>
            </a:r>
            <a:r>
              <a:rPr lang="en-US" altLang="ja-JP" sz="900" dirty="0"/>
              <a:t>10</a:t>
            </a:r>
            <a:r>
              <a:rPr lang="ja-JP" altLang="en-US" sz="900" dirty="0"/>
              <a:t>億円未満の法人又は地方公共団体から補助を受けている法人を</a:t>
            </a:r>
            <a:endParaRPr lang="en-US" altLang="ja-JP" sz="900" dirty="0"/>
          </a:p>
          <a:p>
            <a:r>
              <a:rPr lang="ja-JP" altLang="en-US" sz="900" dirty="0"/>
              <a:t>　　　除く。）</a:t>
            </a:r>
            <a:r>
              <a:rPr lang="ja-JP" altLang="en-US" sz="900" b="1" dirty="0"/>
              <a:t>ではないこと。</a:t>
            </a:r>
            <a:endParaRPr lang="ja-JP" altLang="en-US" sz="900" dirty="0"/>
          </a:p>
          <a:p>
            <a:r>
              <a:rPr lang="ja-JP" altLang="en-US" sz="900" dirty="0"/>
              <a:t>（イ）</a:t>
            </a:r>
            <a:r>
              <a:rPr lang="ja-JP" altLang="en-US" sz="900" b="1" dirty="0"/>
              <a:t>資本金</a:t>
            </a:r>
            <a:r>
              <a:rPr lang="en-US" altLang="ja-JP" sz="900" b="1" dirty="0"/>
              <a:t>10</a:t>
            </a:r>
            <a:r>
              <a:rPr lang="ja-JP" altLang="en-US" sz="900" b="1" dirty="0"/>
              <a:t>億円以上の営利を目的とする私企業</a:t>
            </a:r>
            <a:r>
              <a:rPr lang="ja-JP" altLang="en-US" sz="900" dirty="0"/>
              <a:t>（資本金概ね</a:t>
            </a:r>
            <a:r>
              <a:rPr lang="en-US" altLang="ja-JP" sz="900" dirty="0"/>
              <a:t>50</a:t>
            </a:r>
            <a:r>
              <a:rPr lang="ja-JP" altLang="en-US" sz="900" dirty="0"/>
              <a:t>億円未満の法人であって、地域経済構造の特殊　</a:t>
            </a:r>
            <a:endParaRPr lang="en-US" altLang="ja-JP" sz="900" dirty="0"/>
          </a:p>
          <a:p>
            <a:r>
              <a:rPr lang="ja-JP" altLang="en-US" sz="900" dirty="0"/>
              <a:t>　　　性等から資本金要件のみの判断では合理性を欠くなど、個別に判断することが必要な場合であって、当該企</a:t>
            </a:r>
            <a:endParaRPr lang="en-US" altLang="ja-JP" sz="900" dirty="0"/>
          </a:p>
          <a:p>
            <a:r>
              <a:rPr lang="ja-JP" altLang="en-US" sz="900" dirty="0"/>
              <a:t>　　　業の所在する市町村長の推薦に基づき知事が必要と認める法人を除く。）</a:t>
            </a:r>
            <a:r>
              <a:rPr lang="ja-JP" altLang="en-US" sz="900" b="1" dirty="0"/>
              <a:t>ではないこと。</a:t>
            </a:r>
          </a:p>
          <a:p>
            <a:r>
              <a:rPr lang="ja-JP" altLang="en-US" sz="900" dirty="0"/>
              <a:t>（ウ）</a:t>
            </a:r>
            <a:r>
              <a:rPr lang="ja-JP" altLang="en-US" sz="900" b="1" dirty="0"/>
              <a:t>みなし大企業でない</a:t>
            </a:r>
            <a:r>
              <a:rPr lang="ja-JP" altLang="en-US" sz="900" dirty="0"/>
              <a:t>こと（</a:t>
            </a:r>
            <a:r>
              <a:rPr lang="en-US" altLang="ja-JP" sz="900" dirty="0"/>
              <a:t>※1</a:t>
            </a:r>
            <a:r>
              <a:rPr lang="ja-JP" altLang="en-US" sz="900" dirty="0"/>
              <a:t>）。</a:t>
            </a:r>
          </a:p>
          <a:p>
            <a:r>
              <a:rPr lang="ja-JP" altLang="en-US" sz="900" dirty="0"/>
              <a:t>（エ）</a:t>
            </a:r>
            <a:r>
              <a:rPr lang="ja-JP" altLang="en-US" sz="900" b="1" dirty="0"/>
              <a:t>本店所在地が東京圏のうち条件不利地域以外の地域にある法人</a:t>
            </a:r>
            <a:r>
              <a:rPr lang="ja-JP" altLang="en-US" sz="900" dirty="0"/>
              <a:t>（勤務地限定型社員（東京圏以外の地域又は</a:t>
            </a:r>
            <a:endParaRPr lang="en-US" altLang="ja-JP" sz="900" dirty="0"/>
          </a:p>
          <a:p>
            <a:r>
              <a:rPr lang="ja-JP" altLang="en-US" sz="900" dirty="0"/>
              <a:t>　　　東京圏内の条件不利地域を勤務地とする場合に限る。）を採用する法人を除く。）</a:t>
            </a:r>
            <a:r>
              <a:rPr lang="ja-JP" altLang="en-US" sz="900" b="1" dirty="0"/>
              <a:t>ではないこと。</a:t>
            </a:r>
            <a:endParaRPr lang="ja-JP" altLang="en-US" sz="900" dirty="0"/>
          </a:p>
          <a:p>
            <a:r>
              <a:rPr lang="ja-JP" altLang="en-US" sz="900" dirty="0"/>
              <a:t>（オ）雇用保険の適用事業主であること。</a:t>
            </a:r>
          </a:p>
          <a:p>
            <a:r>
              <a:rPr lang="ja-JP" altLang="en-US" sz="900" dirty="0"/>
              <a:t>（カ）風俗営業等の規制及び業務の適正化等に関する法律に定める風俗営業者でないこと。</a:t>
            </a:r>
          </a:p>
          <a:p>
            <a:r>
              <a:rPr lang="ja-JP" altLang="en-US" sz="900" dirty="0"/>
              <a:t>（キ）暴力団等の反社会的勢力又は反社会的勢力と関係を有する法人でないこと。</a:t>
            </a:r>
          </a:p>
          <a:p>
            <a:r>
              <a:rPr lang="ja-JP" altLang="en-US" sz="900" dirty="0"/>
              <a:t>（ク）</a:t>
            </a:r>
            <a:r>
              <a:rPr lang="ja-JP" altLang="en-US" sz="900" b="1" dirty="0" smtClean="0"/>
              <a:t>「くまもと</a:t>
            </a:r>
            <a:r>
              <a:rPr lang="ja-JP" altLang="en-US" sz="900" b="1" dirty="0" smtClean="0"/>
              <a:t>移住定住・ＵＩＪ</a:t>
            </a:r>
            <a:r>
              <a:rPr lang="ja-JP" altLang="en-US" sz="900" b="1" dirty="0"/>
              <a:t>ターン就職支援</a:t>
            </a:r>
            <a:r>
              <a:rPr lang="ja-JP" altLang="en-US" sz="900" b="1" dirty="0" smtClean="0"/>
              <a:t>センター」</a:t>
            </a:r>
            <a:r>
              <a:rPr lang="ja-JP" altLang="en-US" sz="900" b="1" dirty="0" smtClean="0"/>
              <a:t>によるＵＩＪターン就職支援の</a:t>
            </a:r>
            <a:r>
              <a:rPr lang="ja-JP" altLang="en-US" sz="900" b="1" dirty="0" smtClean="0"/>
              <a:t>利用登録</a:t>
            </a:r>
            <a:r>
              <a:rPr lang="ja-JP" altLang="en-US" sz="900" b="1" dirty="0" smtClean="0"/>
              <a:t>を</a:t>
            </a:r>
            <a:r>
              <a:rPr lang="ja-JP" altLang="en-US" sz="900" b="1" dirty="0" smtClean="0"/>
              <a:t>行っている</a:t>
            </a:r>
            <a:r>
              <a:rPr lang="ja-JP" altLang="en-US" sz="900" b="1" dirty="0"/>
              <a:t>法人</a:t>
            </a:r>
            <a:r>
              <a:rPr lang="ja-JP" altLang="en-US" sz="900" dirty="0"/>
              <a:t>であること。</a:t>
            </a:r>
          </a:p>
          <a:p>
            <a:r>
              <a:rPr lang="ja-JP" altLang="en-US" sz="900" dirty="0"/>
              <a:t>（ケ）上記のほか、</a:t>
            </a:r>
            <a:r>
              <a:rPr lang="ja-JP" altLang="en-US" sz="900" b="1" dirty="0"/>
              <a:t>「就職に関する要件」（ア）、（エ）、（カ）に掲げる要件に合致する求人を行う法人</a:t>
            </a:r>
            <a:r>
              <a:rPr lang="ja-JP" altLang="en-US" sz="900" dirty="0"/>
              <a:t>である</a:t>
            </a:r>
            <a:endParaRPr lang="en-US" altLang="ja-JP" sz="900" dirty="0"/>
          </a:p>
          <a:p>
            <a:r>
              <a:rPr lang="ja-JP" altLang="en-US" sz="900" dirty="0"/>
              <a:t>　　　こと。</a:t>
            </a:r>
            <a:endParaRPr lang="en-US" altLang="ja-JP" sz="900" dirty="0"/>
          </a:p>
        </p:txBody>
      </p:sp>
      <p:sp>
        <p:nvSpPr>
          <p:cNvPr id="10" name="正方形/長方形 9"/>
          <p:cNvSpPr/>
          <p:nvPr/>
        </p:nvSpPr>
        <p:spPr>
          <a:xfrm>
            <a:off x="40840" y="2305520"/>
            <a:ext cx="6748193" cy="3272605"/>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80668" y="4410586"/>
            <a:ext cx="6525139" cy="707886"/>
          </a:xfrm>
          <a:prstGeom prst="rect">
            <a:avLst/>
          </a:prstGeom>
          <a:noFill/>
        </p:spPr>
        <p:txBody>
          <a:bodyPr wrap="square" rtlCol="0">
            <a:spAutoFit/>
          </a:bodyPr>
          <a:lstStyle/>
          <a:p>
            <a:r>
              <a:rPr lang="ja-JP" altLang="en-US" sz="800" dirty="0"/>
              <a:t>（</a:t>
            </a:r>
            <a:r>
              <a:rPr lang="en-US" altLang="ja-JP" sz="800" dirty="0"/>
              <a:t>※1</a:t>
            </a:r>
            <a:r>
              <a:rPr lang="ja-JP" altLang="en-US" sz="800" dirty="0"/>
              <a:t>）みなし大企業とは、以下のいずれかに該当する法人をいう。</a:t>
            </a:r>
            <a:endParaRPr lang="en-US" altLang="ja-JP" sz="800" dirty="0"/>
          </a:p>
          <a:p>
            <a:r>
              <a:rPr lang="ja-JP" altLang="en-US" sz="800" dirty="0"/>
              <a:t>　　　　・発行済株式の総数又は出資価格の総額２分の１以上を同一の資本金</a:t>
            </a:r>
            <a:r>
              <a:rPr lang="en-US" altLang="ja-JP" sz="800" dirty="0"/>
              <a:t>10</a:t>
            </a:r>
            <a:r>
              <a:rPr lang="ja-JP" altLang="en-US" sz="800" dirty="0"/>
              <a:t>億円以上の法人が所有している資本金</a:t>
            </a:r>
            <a:r>
              <a:rPr lang="en-US" altLang="ja-JP" sz="800" dirty="0"/>
              <a:t>10</a:t>
            </a:r>
            <a:r>
              <a:rPr lang="ja-JP" altLang="en-US" sz="800" dirty="0"/>
              <a:t>億円未満の法人</a:t>
            </a:r>
            <a:endParaRPr lang="en-US" altLang="ja-JP" sz="800" dirty="0"/>
          </a:p>
          <a:p>
            <a:r>
              <a:rPr lang="ja-JP" altLang="en-US" sz="800" dirty="0"/>
              <a:t>　　　　・発行済株式の総数又は出資価格の総額の３分の２以上を資本金</a:t>
            </a:r>
            <a:r>
              <a:rPr lang="en-US" altLang="ja-JP" sz="800" dirty="0"/>
              <a:t>10</a:t>
            </a:r>
            <a:r>
              <a:rPr lang="ja-JP" altLang="en-US" sz="800" dirty="0"/>
              <a:t>億円以上の法人が所有している資本金</a:t>
            </a:r>
            <a:r>
              <a:rPr lang="en-US" altLang="ja-JP" sz="800" dirty="0"/>
              <a:t>10</a:t>
            </a:r>
            <a:r>
              <a:rPr lang="ja-JP" altLang="en-US" sz="800" dirty="0"/>
              <a:t>億円未満の法人</a:t>
            </a:r>
            <a:endParaRPr lang="en-US" altLang="ja-JP" sz="800" dirty="0"/>
          </a:p>
          <a:p>
            <a:r>
              <a:rPr lang="ja-JP" altLang="en-US" sz="800" dirty="0"/>
              <a:t>　　　　・資本金</a:t>
            </a:r>
            <a:r>
              <a:rPr lang="en-US" altLang="ja-JP" sz="800" dirty="0"/>
              <a:t>10</a:t>
            </a:r>
            <a:r>
              <a:rPr lang="ja-JP" altLang="en-US" sz="800" dirty="0"/>
              <a:t>億円以上の法人の役員又は職員を兼ねている者が、役員総数の２分の１以上を占めている資本金</a:t>
            </a:r>
            <a:r>
              <a:rPr lang="en-US" altLang="ja-JP" sz="800" dirty="0"/>
              <a:t>10</a:t>
            </a:r>
            <a:r>
              <a:rPr lang="ja-JP" altLang="en-US" sz="800" dirty="0"/>
              <a:t>億円未満の法人</a:t>
            </a:r>
            <a:endParaRPr lang="en-US" altLang="ja-JP" sz="800" dirty="0"/>
          </a:p>
          <a:p>
            <a:r>
              <a:rPr lang="ja-JP" altLang="en-US" sz="800" dirty="0"/>
              <a:t>　　　 ただし、（イ）の法人がいわゆる親会社である場合はみなし大企業としない。</a:t>
            </a:r>
            <a:endParaRPr lang="en-US" altLang="ja-JP" sz="800" dirty="0"/>
          </a:p>
        </p:txBody>
      </p:sp>
      <p:sp>
        <p:nvSpPr>
          <p:cNvPr id="12" name="テキスト ボックス 11"/>
          <p:cNvSpPr txBox="1"/>
          <p:nvPr/>
        </p:nvSpPr>
        <p:spPr>
          <a:xfrm>
            <a:off x="28872" y="5981622"/>
            <a:ext cx="6745010" cy="1631216"/>
          </a:xfrm>
          <a:prstGeom prst="rect">
            <a:avLst/>
          </a:prstGeom>
          <a:noFill/>
        </p:spPr>
        <p:txBody>
          <a:bodyPr wrap="square" rtlCol="0">
            <a:spAutoFit/>
          </a:bodyPr>
          <a:lstStyle/>
          <a:p>
            <a:r>
              <a:rPr lang="ja-JP" altLang="en-US" sz="1000" dirty="0"/>
              <a:t>（ア）</a:t>
            </a:r>
            <a:r>
              <a:rPr lang="ja-JP" altLang="en-US" sz="1000" b="1" dirty="0"/>
              <a:t>勤務地が東京圏以外の地域または東京圏内の条件不利地域に所在（</a:t>
            </a:r>
            <a:r>
              <a:rPr lang="en-US" altLang="ja-JP" sz="1000" b="1" dirty="0"/>
              <a:t>※</a:t>
            </a:r>
            <a:r>
              <a:rPr lang="ja-JP" altLang="en-US" sz="1000" b="1" dirty="0"/>
              <a:t>）</a:t>
            </a:r>
            <a:r>
              <a:rPr lang="ja-JP" altLang="en-US" sz="1000" dirty="0"/>
              <a:t>すること。</a:t>
            </a:r>
            <a:endParaRPr lang="en-US" altLang="ja-JP" sz="1000" dirty="0"/>
          </a:p>
          <a:p>
            <a:r>
              <a:rPr lang="ja-JP" altLang="en-US" sz="1000" dirty="0"/>
              <a:t>（イ）就業先が、</a:t>
            </a:r>
            <a:r>
              <a:rPr lang="ja-JP" altLang="en-US" sz="1000" b="1" dirty="0"/>
              <a:t>県が移住支援金の対象としてワンストップジョブサイトくまもとに掲載している求人</a:t>
            </a:r>
            <a:r>
              <a:rPr lang="ja-JP" altLang="en-US" sz="1000" dirty="0"/>
              <a:t>であること。</a:t>
            </a:r>
          </a:p>
          <a:p>
            <a:r>
              <a:rPr lang="ja-JP" altLang="en-US" sz="1000" dirty="0"/>
              <a:t>（ウ）就業者にとって３親等以内の親族が代表者、取締役などの経営を担う職務を務めている法人への就業でない</a:t>
            </a:r>
            <a:endParaRPr lang="en-US" altLang="ja-JP" sz="1000" dirty="0"/>
          </a:p>
          <a:p>
            <a:r>
              <a:rPr lang="ja-JP" altLang="en-US" sz="1000" dirty="0"/>
              <a:t>　　　こと。</a:t>
            </a:r>
          </a:p>
          <a:p>
            <a:r>
              <a:rPr lang="ja-JP" altLang="en-US" sz="1000" dirty="0"/>
              <a:t>（エ）週</a:t>
            </a:r>
            <a:r>
              <a:rPr lang="en-US" altLang="ja-JP" sz="1000" dirty="0"/>
              <a:t>20</a:t>
            </a:r>
            <a:r>
              <a:rPr lang="ja-JP" altLang="en-US" sz="1000" dirty="0"/>
              <a:t>時間以上の無期雇用契約に基づいて対象法人に就業し、</a:t>
            </a:r>
            <a:r>
              <a:rPr lang="ja-JP" altLang="en-US" sz="1000" b="1" dirty="0"/>
              <a:t>移住支援金申請時において当該法人</a:t>
            </a:r>
            <a:r>
              <a:rPr lang="ja-JP" altLang="en-US" sz="1000" b="1" dirty="0" smtClean="0"/>
              <a:t>に就業</a:t>
            </a:r>
            <a:r>
              <a:rPr lang="ja-JP" altLang="en-US" sz="1000" dirty="0" smtClean="0"/>
              <a:t>して</a:t>
            </a:r>
            <a:endParaRPr lang="en-US" altLang="ja-JP" sz="1000" dirty="0" smtClean="0"/>
          </a:p>
          <a:p>
            <a:r>
              <a:rPr lang="ja-JP" altLang="en-US" sz="1000" dirty="0"/>
              <a:t>　</a:t>
            </a:r>
            <a:r>
              <a:rPr lang="ja-JP" altLang="en-US" sz="1000" dirty="0" smtClean="0"/>
              <a:t>　　いる</a:t>
            </a:r>
            <a:r>
              <a:rPr lang="ja-JP" altLang="en-US" sz="1000" dirty="0"/>
              <a:t>こと。</a:t>
            </a:r>
          </a:p>
          <a:p>
            <a:r>
              <a:rPr lang="ja-JP" altLang="en-US" sz="1000" dirty="0"/>
              <a:t>（オ）</a:t>
            </a:r>
            <a:r>
              <a:rPr lang="ja-JP" altLang="en-US" sz="1000" b="1" dirty="0"/>
              <a:t>当該求人への応募日が、ワンストップジョブサイトくまもとに求人が移住支援金の対象として掲載された日</a:t>
            </a:r>
            <a:endParaRPr lang="en-US" altLang="ja-JP" sz="1000" b="1" dirty="0"/>
          </a:p>
          <a:p>
            <a:r>
              <a:rPr lang="ja-JP" altLang="en-US" sz="1000" b="1" dirty="0"/>
              <a:t>　　　以降</a:t>
            </a:r>
            <a:r>
              <a:rPr lang="ja-JP" altLang="en-US" sz="1000" dirty="0"/>
              <a:t>であること。</a:t>
            </a:r>
          </a:p>
          <a:p>
            <a:r>
              <a:rPr lang="ja-JP" altLang="en-US" sz="1000" dirty="0"/>
              <a:t>（カ）当該法人に、</a:t>
            </a:r>
            <a:r>
              <a:rPr lang="ja-JP" altLang="en-US" sz="1000" b="1" dirty="0"/>
              <a:t>移住支援金の申請日から５年以上、継続して勤務する意思を有している</a:t>
            </a:r>
            <a:r>
              <a:rPr lang="ja-JP" altLang="en-US" sz="1000" dirty="0"/>
              <a:t>こと。</a:t>
            </a:r>
          </a:p>
          <a:p>
            <a:r>
              <a:rPr lang="ja-JP" altLang="en-US" sz="1000" dirty="0"/>
              <a:t>（キ）転勤、出向、出張、研修等による勤務地の変更ではなく、</a:t>
            </a:r>
            <a:r>
              <a:rPr lang="ja-JP" altLang="en-US" sz="1000" b="1" dirty="0"/>
              <a:t>新規の雇用</a:t>
            </a:r>
            <a:r>
              <a:rPr lang="ja-JP" altLang="en-US" sz="1000" dirty="0"/>
              <a:t>であること。</a:t>
            </a:r>
          </a:p>
        </p:txBody>
      </p:sp>
      <p:sp>
        <p:nvSpPr>
          <p:cNvPr id="14" name="正方形/長方形 13"/>
          <p:cNvSpPr/>
          <p:nvPr/>
        </p:nvSpPr>
        <p:spPr>
          <a:xfrm>
            <a:off x="47770" y="5981621"/>
            <a:ext cx="6726765" cy="243276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49923" y="9174953"/>
            <a:ext cx="6693698" cy="700343"/>
          </a:xfrm>
          <a:prstGeom prst="rect">
            <a:avLst/>
          </a:prstGeom>
          <a:noFill/>
        </p:spPr>
        <p:txBody>
          <a:bodyPr wrap="square" lIns="83969" tIns="41985" rIns="83969" bIns="41985" rtlCol="0">
            <a:spAutoFit/>
          </a:bodyPr>
          <a:lstStyle/>
          <a:p>
            <a:r>
              <a:rPr lang="ja-JP" altLang="en-US" sz="1000" dirty="0"/>
              <a:t>［登録企業へのお願い］　</a:t>
            </a:r>
            <a:endParaRPr lang="en-US" altLang="ja-JP" sz="1000" dirty="0"/>
          </a:p>
          <a:p>
            <a:r>
              <a:rPr lang="ja-JP" altLang="en-US" sz="1000" dirty="0"/>
              <a:t>移住支援金の対象求人を掲載された企業においては、熊本県移住支援金に関する事務のため、採用後の県への報告、就業者が移住支援金を請求する場合の就業証明書の作成、熊本県及び県内市町村からの依頼に基づく就業者の勤務状況等の情報提供などをお願いします。</a:t>
            </a:r>
            <a:endParaRPr lang="en-US" altLang="ja-JP" sz="1000" dirty="0"/>
          </a:p>
        </p:txBody>
      </p:sp>
      <p:sp>
        <p:nvSpPr>
          <p:cNvPr id="31" name="正方形/長方形 30"/>
          <p:cNvSpPr/>
          <p:nvPr/>
        </p:nvSpPr>
        <p:spPr>
          <a:xfrm>
            <a:off x="47770" y="8478873"/>
            <a:ext cx="6726765" cy="723585"/>
          </a:xfrm>
          <a:prstGeom prst="rect">
            <a:avLst/>
          </a:prstGeom>
          <a:solidFill>
            <a:schemeClr val="accent2">
              <a:lumMod val="40000"/>
              <a:lumOff val="60000"/>
            </a:schemeClr>
          </a:solidFill>
          <a:ln w="95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b="1" dirty="0">
              <a:solidFill>
                <a:srgbClr val="FF0000"/>
              </a:solidFill>
            </a:endParaRPr>
          </a:p>
        </p:txBody>
      </p:sp>
      <p:sp>
        <p:nvSpPr>
          <p:cNvPr id="32" name="テキスト ボックス 31"/>
          <p:cNvSpPr txBox="1"/>
          <p:nvPr/>
        </p:nvSpPr>
        <p:spPr>
          <a:xfrm>
            <a:off x="192862" y="8478867"/>
            <a:ext cx="6550759" cy="230832"/>
          </a:xfrm>
          <a:prstGeom prst="rect">
            <a:avLst/>
          </a:prstGeom>
          <a:noFill/>
        </p:spPr>
        <p:txBody>
          <a:bodyPr wrap="square" rtlCol="0">
            <a:spAutoFit/>
          </a:bodyPr>
          <a:lstStyle/>
          <a:p>
            <a:r>
              <a:rPr lang="en-US" altLang="ja-JP" sz="900" b="1" dirty="0"/>
              <a:t>【</a:t>
            </a:r>
            <a:r>
              <a:rPr lang="ja-JP" altLang="en-US" sz="900" b="1" dirty="0"/>
              <a:t>！注意！</a:t>
            </a:r>
            <a:r>
              <a:rPr lang="en-US" altLang="ja-JP" sz="900" b="1" dirty="0"/>
              <a:t>】</a:t>
            </a:r>
            <a:r>
              <a:rPr lang="ja-JP" altLang="en-US" sz="900" b="1" dirty="0"/>
              <a:t>次の要件に該当する場合、移住支援金の全額または半額の返還を、</a:t>
            </a:r>
            <a:r>
              <a:rPr lang="ja-JP" altLang="en-US" sz="900" b="1" u="sng" dirty="0"/>
              <a:t>移住者</a:t>
            </a:r>
            <a:r>
              <a:rPr lang="ja-JP" altLang="en-US" sz="900" b="1" dirty="0"/>
              <a:t>に求める場合があります。</a:t>
            </a:r>
            <a:endParaRPr kumimoji="1" lang="ja-JP" altLang="en-US" sz="900" b="1" u="sng" dirty="0"/>
          </a:p>
        </p:txBody>
      </p:sp>
      <p:sp>
        <p:nvSpPr>
          <p:cNvPr id="33" name="テキスト ボックス 32"/>
          <p:cNvSpPr txBox="1"/>
          <p:nvPr/>
        </p:nvSpPr>
        <p:spPr>
          <a:xfrm>
            <a:off x="236310" y="8648031"/>
            <a:ext cx="6507311" cy="584775"/>
          </a:xfrm>
          <a:prstGeom prst="rect">
            <a:avLst/>
          </a:prstGeom>
          <a:noFill/>
        </p:spPr>
        <p:txBody>
          <a:bodyPr wrap="square" rtlCol="0">
            <a:spAutoFit/>
          </a:bodyPr>
          <a:lstStyle/>
          <a:p>
            <a:r>
              <a:rPr lang="ja-JP" altLang="en-US" sz="800" b="1" dirty="0" smtClean="0"/>
              <a:t>・虚偽</a:t>
            </a:r>
            <a:r>
              <a:rPr lang="ja-JP" altLang="en-US" sz="800" b="1" dirty="0"/>
              <a:t>の申請であることや居住や就業・起業の実態がないこと等が明らかとなった場合（全額</a:t>
            </a:r>
            <a:r>
              <a:rPr lang="ja-JP" altLang="en-US" sz="800" b="1" dirty="0" smtClean="0"/>
              <a:t>）。</a:t>
            </a:r>
            <a:endParaRPr lang="en-US" altLang="ja-JP" sz="800" b="1" dirty="0" smtClean="0"/>
          </a:p>
          <a:p>
            <a:r>
              <a:rPr lang="ja-JP" altLang="en-US" sz="800" b="1" dirty="0" smtClean="0"/>
              <a:t>・</a:t>
            </a:r>
            <a:r>
              <a:rPr lang="ja-JP" altLang="en-US" sz="800" b="1" dirty="0"/>
              <a:t>移住支援金の申請日から３年未満に移住支援金を受給した市町村から転出した場合（全額）。</a:t>
            </a:r>
            <a:endParaRPr lang="en-US" altLang="ja-JP" sz="800" b="1" dirty="0"/>
          </a:p>
          <a:p>
            <a:r>
              <a:rPr kumimoji="1" lang="ja-JP" altLang="en-US" sz="800" b="1" dirty="0"/>
              <a:t>・移住支援金の申請日から１年以内に移住支援金の要件を満たす職を辞した場合（全額）。</a:t>
            </a:r>
            <a:endParaRPr kumimoji="1" lang="en-US" altLang="ja-JP" sz="800" b="1" dirty="0"/>
          </a:p>
          <a:p>
            <a:r>
              <a:rPr lang="ja-JP" altLang="en-US" sz="800" b="1" dirty="0"/>
              <a:t>・移住支援金の申請日から３年以上５年以内に移住支援金を受給した市町村から転出した場合（半額）。</a:t>
            </a:r>
            <a:endParaRPr kumimoji="1" lang="ja-JP" altLang="en-US" sz="800" b="1" dirty="0"/>
          </a:p>
        </p:txBody>
      </p:sp>
      <p:sp>
        <p:nvSpPr>
          <p:cNvPr id="35" name="角丸四角形 34"/>
          <p:cNvSpPr/>
          <p:nvPr/>
        </p:nvSpPr>
        <p:spPr>
          <a:xfrm>
            <a:off x="47770" y="58216"/>
            <a:ext cx="6765707" cy="357809"/>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t>移住支援金とは</a:t>
            </a:r>
          </a:p>
        </p:txBody>
      </p:sp>
      <p:sp>
        <p:nvSpPr>
          <p:cNvPr id="36" name="テキスト ボックス 35"/>
          <p:cNvSpPr txBox="1"/>
          <p:nvPr/>
        </p:nvSpPr>
        <p:spPr>
          <a:xfrm>
            <a:off x="15266" y="431858"/>
            <a:ext cx="6689431" cy="1254341"/>
          </a:xfrm>
          <a:prstGeom prst="rect">
            <a:avLst/>
          </a:prstGeom>
          <a:noFill/>
        </p:spPr>
        <p:txBody>
          <a:bodyPr wrap="square" lIns="83969" tIns="41985" rIns="83969" bIns="41985" rtlCol="0">
            <a:spAutoFit/>
          </a:bodyPr>
          <a:lstStyle/>
          <a:p>
            <a:r>
              <a:rPr lang="ja-JP" altLang="en-US" sz="1000" dirty="0"/>
              <a:t>　住民票を移す直前の１０年間のうち、通算５年以上、東京２３区内に在住または東京圏から通勤した方が熊本県内の市町村（*</a:t>
            </a:r>
            <a:r>
              <a:rPr lang="en-US" altLang="ja-JP" sz="1000" dirty="0"/>
              <a:t>1</a:t>
            </a:r>
            <a:r>
              <a:rPr lang="ja-JP" altLang="en-US" sz="1000" dirty="0"/>
              <a:t>）に転入し、「ワンストップジョブサイトくまもと」に掲載された移住支援金の対象求人に応募し、就業した場合、２人以上の世帯の場合にあっては１００万円、単身の場合にあっては６０万円を市町村が支給します。また、１８歳未満の世帯員を帯同して移住する場合で一部市町村（ *</a:t>
            </a:r>
            <a:r>
              <a:rPr lang="en-US" altLang="ja-JP" sz="1000" dirty="0"/>
              <a:t>2</a:t>
            </a:r>
            <a:r>
              <a:rPr lang="ja-JP" altLang="en-US" sz="1000" dirty="0"/>
              <a:t>）に転入した場合は、１８歳未満の者一人に</a:t>
            </a:r>
            <a:r>
              <a:rPr lang="ja-JP" altLang="en-US" sz="1000" dirty="0" smtClean="0"/>
              <a:t>つき最大１００万円</a:t>
            </a:r>
            <a:r>
              <a:rPr lang="ja-JP" altLang="en-US" sz="1000" dirty="0"/>
              <a:t>を加算します。</a:t>
            </a:r>
          </a:p>
          <a:p>
            <a:r>
              <a:rPr lang="ja-JP" altLang="en-US" sz="900" dirty="0"/>
              <a:t>*</a:t>
            </a:r>
            <a:r>
              <a:rPr lang="en-US" altLang="ja-JP" sz="900" dirty="0"/>
              <a:t>1</a:t>
            </a:r>
            <a:r>
              <a:rPr lang="ja-JP" altLang="en-US" sz="900" dirty="0"/>
              <a:t>移住支援金の支給には要件には要件があります。詳細は熊本県ＨＰ等で御確認ください。</a:t>
            </a:r>
            <a:endParaRPr lang="en-US" altLang="ja-JP" sz="900" dirty="0"/>
          </a:p>
          <a:p>
            <a:r>
              <a:rPr lang="ja-JP" altLang="en-US" sz="900" dirty="0"/>
              <a:t>*</a:t>
            </a:r>
            <a:r>
              <a:rPr lang="en-US" altLang="ja-JP" sz="900" dirty="0"/>
              <a:t>2</a:t>
            </a:r>
            <a:r>
              <a:rPr lang="ja-JP" altLang="en-US" sz="800" dirty="0"/>
              <a:t>熊本市、八代市、人吉市、荒尾市</a:t>
            </a:r>
            <a:r>
              <a:rPr lang="ja-JP" altLang="en-US" sz="800" dirty="0" smtClean="0"/>
              <a:t>、玉名市、天草市</a:t>
            </a:r>
            <a:r>
              <a:rPr lang="ja-JP" altLang="en-US" sz="800" dirty="0"/>
              <a:t>、山鹿市、菊池市、宇土市、上天草市、阿蘇市、合志市、美里町、玉東町、南関町</a:t>
            </a:r>
            <a:r>
              <a:rPr lang="ja-JP" altLang="en-US" sz="800" dirty="0" smtClean="0"/>
              <a:t>、</a:t>
            </a:r>
            <a:endParaRPr lang="en-US" altLang="ja-JP" sz="800" dirty="0" smtClean="0"/>
          </a:p>
          <a:p>
            <a:r>
              <a:rPr lang="ja-JP" altLang="en-US" sz="800" dirty="0"/>
              <a:t>　</a:t>
            </a:r>
            <a:r>
              <a:rPr lang="ja-JP" altLang="en-US" sz="800" dirty="0" smtClean="0"/>
              <a:t>長洲町、大津町</a:t>
            </a:r>
            <a:r>
              <a:rPr lang="ja-JP" altLang="en-US" sz="800" dirty="0"/>
              <a:t>、菊陽町、南小国町、高森町、南阿蘇村、御船町、益城町、甲佐町、氷川町、芦北町、錦町、多良木町、湯前町、苓北町</a:t>
            </a:r>
          </a:p>
        </p:txBody>
      </p:sp>
      <p:sp>
        <p:nvSpPr>
          <p:cNvPr id="37" name="角丸四角形 36"/>
          <p:cNvSpPr/>
          <p:nvPr/>
        </p:nvSpPr>
        <p:spPr>
          <a:xfrm>
            <a:off x="40840" y="1926292"/>
            <a:ext cx="6765707" cy="357809"/>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t>対象法人</a:t>
            </a:r>
          </a:p>
        </p:txBody>
      </p:sp>
      <p:sp>
        <p:nvSpPr>
          <p:cNvPr id="39" name="角丸四角形 38"/>
          <p:cNvSpPr/>
          <p:nvPr/>
        </p:nvSpPr>
        <p:spPr>
          <a:xfrm>
            <a:off x="36823" y="5602801"/>
            <a:ext cx="6765707" cy="357809"/>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ja-JP" altLang="en-US" sz="1400" b="1" dirty="0"/>
              <a:t>対象求人（就職に関する要件）</a:t>
            </a:r>
          </a:p>
        </p:txBody>
      </p:sp>
      <p:sp>
        <p:nvSpPr>
          <p:cNvPr id="41" name="テキスト ボックス 40"/>
          <p:cNvSpPr txBox="1"/>
          <p:nvPr/>
        </p:nvSpPr>
        <p:spPr>
          <a:xfrm>
            <a:off x="47770" y="7571242"/>
            <a:ext cx="6492078" cy="830997"/>
          </a:xfrm>
          <a:prstGeom prst="rect">
            <a:avLst/>
          </a:prstGeom>
          <a:noFill/>
        </p:spPr>
        <p:txBody>
          <a:bodyPr wrap="square" rtlCol="0">
            <a:spAutoFit/>
          </a:bodyPr>
          <a:lstStyle/>
          <a:p>
            <a:r>
              <a:rPr lang="ja-JP" altLang="en-US" sz="800" dirty="0"/>
              <a:t>（</a:t>
            </a:r>
            <a:r>
              <a:rPr lang="en-US" altLang="ja-JP" sz="800" dirty="0"/>
              <a:t>※</a:t>
            </a:r>
            <a:r>
              <a:rPr lang="ja-JP" altLang="en-US" sz="800" dirty="0"/>
              <a:t>）</a:t>
            </a:r>
            <a:r>
              <a:rPr kumimoji="1" lang="ja-JP" altLang="en-US" sz="800" u="sng" dirty="0"/>
              <a:t>東京圏とは</a:t>
            </a:r>
            <a:endParaRPr kumimoji="1" lang="en-US" altLang="ja-JP" sz="800" u="sng" dirty="0"/>
          </a:p>
          <a:p>
            <a:r>
              <a:rPr lang="ja-JP" altLang="en-US" sz="800" dirty="0"/>
              <a:t>　　　　東京都、埼玉県、千葉県、神奈川県</a:t>
            </a:r>
            <a:endParaRPr lang="en-US" altLang="ja-JP" sz="800" dirty="0"/>
          </a:p>
          <a:p>
            <a:r>
              <a:rPr kumimoji="1" lang="ja-JP" altLang="en-US" sz="800" dirty="0"/>
              <a:t>　　　</a:t>
            </a:r>
            <a:r>
              <a:rPr kumimoji="1" lang="ja-JP" altLang="en-US" sz="800" u="sng" dirty="0"/>
              <a:t>条件不利地域とは</a:t>
            </a:r>
            <a:endParaRPr kumimoji="1" lang="en-US" altLang="ja-JP" sz="800" u="sng" dirty="0"/>
          </a:p>
          <a:p>
            <a:r>
              <a:rPr lang="ja-JP" altLang="en-US" sz="800" dirty="0"/>
              <a:t>　　　　「過疎地域自立促進特別措置法」「山村振興法」「離島振興法」「半島振興法」「小笠原諸島振興開発特別措置法」の対象地域を　　　</a:t>
            </a:r>
            <a:endParaRPr lang="en-US" altLang="ja-JP" sz="800" dirty="0"/>
          </a:p>
          <a:p>
            <a:r>
              <a:rPr lang="ja-JP" altLang="en-US" sz="800" dirty="0"/>
              <a:t>　　　有する市町村（政令指定都市を除く）。市町村名は下記ＨＰ掲載</a:t>
            </a:r>
            <a:endParaRPr lang="en-US" altLang="ja-JP" sz="800" dirty="0"/>
          </a:p>
          <a:p>
            <a:r>
              <a:rPr lang="ja-JP" altLang="en-US" sz="800" dirty="0"/>
              <a:t>　　　　地方創生</a:t>
            </a:r>
            <a:r>
              <a:rPr lang="en-US" altLang="ja-JP" sz="800" dirty="0"/>
              <a:t>HP</a:t>
            </a:r>
            <a:r>
              <a:rPr lang="ja-JP" altLang="en-US" sz="800" dirty="0"/>
              <a:t>（内閣府）</a:t>
            </a:r>
            <a:r>
              <a:rPr lang="en-US" altLang="ja-JP" sz="800" dirty="0"/>
              <a:t>http://www.chisou.go.jp/sousei/iju_shienkin.html</a:t>
            </a:r>
            <a:r>
              <a:rPr lang="ja-JP" altLang="en-US" sz="800" dirty="0"/>
              <a:t>　　　</a:t>
            </a:r>
            <a:endParaRPr kumimoji="1" lang="ja-JP" altLang="en-US" sz="800" u="sng" dirty="0"/>
          </a:p>
        </p:txBody>
      </p:sp>
      <p:sp>
        <p:nvSpPr>
          <p:cNvPr id="42" name="テキスト ボックス 41"/>
          <p:cNvSpPr txBox="1"/>
          <p:nvPr/>
        </p:nvSpPr>
        <p:spPr>
          <a:xfrm>
            <a:off x="192862" y="1675276"/>
            <a:ext cx="6693698" cy="238678"/>
          </a:xfrm>
          <a:prstGeom prst="rect">
            <a:avLst/>
          </a:prstGeom>
          <a:noFill/>
        </p:spPr>
        <p:txBody>
          <a:bodyPr wrap="square" lIns="83969" tIns="41985" rIns="83969" bIns="41985" rtlCol="0">
            <a:spAutoFit/>
          </a:bodyPr>
          <a:lstStyle/>
          <a:p>
            <a:r>
              <a:rPr lang="ja-JP" altLang="en-US" sz="1000" dirty="0"/>
              <a:t>移住支援金特設ページ　</a:t>
            </a:r>
            <a:r>
              <a:rPr lang="en-US" altLang="ja-JP" sz="1000" dirty="0"/>
              <a:t>https://kumamoto.onestop-job.jp/ijuu-shienkin/</a:t>
            </a:r>
            <a:endParaRPr lang="ja-JP" altLang="en-US" sz="1000" dirty="0"/>
          </a:p>
        </p:txBody>
      </p:sp>
      <p:pic>
        <p:nvPicPr>
          <p:cNvPr id="43" name="図 42"/>
          <p:cNvPicPr>
            <a:picLocks noChangeAspect="1"/>
          </p:cNvPicPr>
          <p:nvPr/>
        </p:nvPicPr>
        <p:blipFill>
          <a:blip r:embed="rId2"/>
          <a:stretch>
            <a:fillRect/>
          </a:stretch>
        </p:blipFill>
        <p:spPr>
          <a:xfrm>
            <a:off x="5600700" y="1658811"/>
            <a:ext cx="1142921" cy="548025"/>
          </a:xfrm>
          <a:prstGeom prst="rect">
            <a:avLst/>
          </a:prstGeom>
        </p:spPr>
      </p:pic>
    </p:spTree>
    <p:extLst>
      <p:ext uri="{BB962C8B-B14F-4D97-AF65-F5344CB8AC3E}">
        <p14:creationId xmlns:p14="http://schemas.microsoft.com/office/powerpoint/2010/main" val="415571579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780</TotalTime>
  <Words>591</Words>
  <Application>Microsoft Office PowerPoint</Application>
  <PresentationFormat>A4 210 x 297 mm</PresentationFormat>
  <Paragraphs>80</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UDゴシック</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kumamoto</dc:creator>
  <cp:lastModifiedBy>0300047</cp:lastModifiedBy>
  <cp:revision>76</cp:revision>
  <cp:lastPrinted>2023-06-05T02:49:59Z</cp:lastPrinted>
  <dcterms:created xsi:type="dcterms:W3CDTF">2020-03-04T05:18:26Z</dcterms:created>
  <dcterms:modified xsi:type="dcterms:W3CDTF">2024-03-29T07:59:49Z</dcterms:modified>
</cp:coreProperties>
</file>